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03" r:id="rId2"/>
    <p:sldId id="363" r:id="rId3"/>
    <p:sldId id="360" r:id="rId4"/>
    <p:sldId id="355" r:id="rId5"/>
    <p:sldId id="354" r:id="rId6"/>
    <p:sldId id="356" r:id="rId7"/>
    <p:sldId id="366" r:id="rId8"/>
    <p:sldId id="357" r:id="rId9"/>
    <p:sldId id="358" r:id="rId10"/>
    <p:sldId id="359" r:id="rId11"/>
    <p:sldId id="361" r:id="rId12"/>
    <p:sldId id="364" r:id="rId13"/>
    <p:sldId id="367" r:id="rId14"/>
    <p:sldId id="365" r:id="rId15"/>
    <p:sldId id="362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FF00FF"/>
    <a:srgbClr val="FF0000"/>
    <a:srgbClr val="9933FF"/>
    <a:srgbClr val="FF9933"/>
    <a:srgbClr val="FF6600"/>
    <a:srgbClr val="009900"/>
    <a:srgbClr val="669900"/>
    <a:srgbClr val="66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17" autoAdjust="0"/>
    <p:restoredTop sz="94761" autoAdjust="0"/>
  </p:normalViewPr>
  <p:slideViewPr>
    <p:cSldViewPr snapToGrid="0">
      <p:cViewPr varScale="1">
        <p:scale>
          <a:sx n="119" d="100"/>
          <a:sy n="119" d="100"/>
        </p:scale>
        <p:origin x="126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4D0833E1-8574-4BD0-A330-6A08E938B94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C0D8F5F8-6C72-437A-A6A3-5B27B0373BB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8" name="Rectangle 4">
            <a:extLst>
              <a:ext uri="{FF2B5EF4-FFF2-40B4-BE49-F238E27FC236}">
                <a16:creationId xmlns:a16="http://schemas.microsoft.com/office/drawing/2014/main" id="{E897002B-2654-4DE4-93E5-85A7AE1E677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26629" name="Rectangle 5">
            <a:extLst>
              <a:ext uri="{FF2B5EF4-FFF2-40B4-BE49-F238E27FC236}">
                <a16:creationId xmlns:a16="http://schemas.microsoft.com/office/drawing/2014/main" id="{A7344F7A-F7FD-44E0-A471-37A5FD35A23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043A43D-B9A5-4C09-90F1-C3F5870F378A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E4F1E1E4-51F3-4D16-B692-4D5F70428F9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6B28214A-FC10-4728-A03B-40C58477BAD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8F109032-851F-4263-971F-93F225C36CF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212E8687-3F0F-4CAC-A913-D812DF5C2A9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 noProof="0"/>
              <a:t>Clique para editar os estilos do texto mestre</a:t>
            </a:r>
          </a:p>
          <a:p>
            <a:pPr lvl="1"/>
            <a:r>
              <a:rPr lang="en-US" altLang="pt-BR" noProof="0"/>
              <a:t>Segundo nível</a:t>
            </a:r>
          </a:p>
          <a:p>
            <a:pPr lvl="2"/>
            <a:r>
              <a:rPr lang="en-US" altLang="pt-BR" noProof="0"/>
              <a:t>Terceiro nível</a:t>
            </a:r>
          </a:p>
          <a:p>
            <a:pPr lvl="3"/>
            <a:r>
              <a:rPr lang="en-US" altLang="pt-BR" noProof="0"/>
              <a:t>Quarto nível</a:t>
            </a:r>
          </a:p>
          <a:p>
            <a:pPr lvl="4"/>
            <a:r>
              <a:rPr lang="en-US" altLang="pt-BR" noProof="0"/>
              <a:t>Quinto nível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F9FE0C3F-CBC1-4EAC-B150-0A23165DD64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3B91F71E-44C4-4E1F-81FE-EC3FCF29FF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5676A88-F30E-4997-8322-62EC0A6F4D9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B22CAAA4-CF95-4813-9E2C-A640CB209D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046C70D-DDE3-4301-B894-F46D6EB4E4AB}" type="slidenum">
              <a:rPr lang="en-US" altLang="pt-BR" sz="1200" smtClean="0"/>
              <a:pPr/>
              <a:t>1</a:t>
            </a:fld>
            <a:endParaRPr lang="en-US" altLang="pt-BR" sz="1200" dirty="0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8FFCD99E-2414-4915-B775-DD836E1452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EBD231E5-EDF0-4CB9-8D10-348A6D1EF6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altLang="pt-B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C438144-3DA9-4C70-B301-85EBB91C91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73563A7-A467-47F0-9723-0576E540BC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B785189-6603-4476-8BCE-8F7CF9C4721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1F9EFF-0060-4FB6-A248-9D214368EAC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184825516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935DE63-2AB2-4A94-901F-30F3D86525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F378D9B-AC83-4837-B5C4-84A28F82202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60046C1-6B8D-4590-91F0-81136D778F8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F33DEC-B2F5-49F2-A380-4A3307A2B4C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033264548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06D3F6E-6BC7-4AC8-8AA8-0A97EF7214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44D1AE7-E679-4250-B6A8-EFAC0A1CC1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8DBC5BC-F133-42D7-A3BE-421D9EF725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D5FE22-4856-4CB2-81D5-0DEF1BBA045B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22653500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BD5A7AC-22D0-42BA-ADE2-78E94D349CC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0080CE0-AC22-4520-A448-F679A2AFBE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491A5EA-BB2E-4432-A31A-1CA0945D8B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9C43EF-410D-45F5-AE10-CC1048667340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431709328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EBCC2A3-6D9C-4076-BB0C-7D1B186438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32135EC-AF73-4CCB-AB84-DDC59B7DEF2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7389754-B04F-484A-89F5-6927AD5895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514949-8E74-422B-91ED-F773614C322B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198248659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241277-4DF0-4D09-80C5-10BD3900166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98D3FF-BE9A-4CB9-B705-CF8E59F166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34C028-EE9F-4BD6-8B61-B9FD3EC117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488DDD-9038-400E-9836-451DA8183AE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837647059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A5D4926-A795-49AD-85FF-CEE39A8CD6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CB4293E-D35E-46E8-BB82-883B620408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2A9FCE2-3B5A-406F-838B-AAA2505B10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360FAF-0464-4B63-AE19-992BD2AD23BD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777840477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C295D80E-EB09-47FF-BC4E-63E642F19D6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F0C838B-7246-46B1-B909-94F0A26B1A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8E7F422-A5E0-4B2C-ACD3-569E1FDD60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160871-E9A1-4EB4-8191-BD100FBE355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004055214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5F29D15-8E65-4186-88C8-8AA6DDEAB9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A3A5445-BA26-48D4-BED4-93C121F597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6E0A54-6BB6-4017-B16D-12A4566825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414E5D-7036-41BD-A9EB-F82CD619240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58056474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F86795-29F8-4300-BD43-A8BDB053C1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9FB182-186B-4ADC-A6DB-4D121A446C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80D185-DEB2-4D94-A23E-9053574B08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A6031-A8F5-4ED0-B040-1208ADB0CD6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62630906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B2A850-59EB-4051-8BF4-1FECBA8DE3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725C54-5F50-49BF-9964-9F7E7F56B1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5BDCAF-947A-41A2-B722-D0CDFC29FA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454A30-B5B7-4BCD-8834-B9CF4FDAD88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149606166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8509BDE-D910-4918-87C7-A37A66A873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A11D1E5-EED3-44FD-B516-75128F16BF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Clique para editar os estilos do texto mestre</a:t>
            </a:r>
          </a:p>
          <a:p>
            <a:pPr lvl="1"/>
            <a:r>
              <a:rPr lang="en-US" altLang="pt-BR"/>
              <a:t>Segundo nível</a:t>
            </a:r>
          </a:p>
          <a:p>
            <a:pPr lvl="2"/>
            <a:r>
              <a:rPr lang="en-US" altLang="pt-BR"/>
              <a:t>Terceiro nível</a:t>
            </a:r>
          </a:p>
          <a:p>
            <a:pPr lvl="3"/>
            <a:r>
              <a:rPr lang="en-US" altLang="pt-BR"/>
              <a:t>Quarto nível</a:t>
            </a:r>
          </a:p>
          <a:p>
            <a:pPr lvl="4"/>
            <a:r>
              <a:rPr lang="en-US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6546B57-D30C-4071-B635-1A44BF83235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13F994C-F923-445D-BBF5-2D350992DF9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pt-B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57E873A4-9288-42BD-8161-DDE8457B80F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A138A9C1-A40C-451D-A582-6229D91B332E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random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5DEF87DD-A883-4B3E-95CE-5C755E56C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113" y="1193800"/>
            <a:ext cx="6027737" cy="233680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defRPr/>
            </a:pPr>
            <a:r>
              <a:rPr lang="pt-BR" altLang="zh-CN" sz="4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 </a:t>
            </a:r>
            <a:r>
              <a:rPr lang="pt-BR" altLang="zh-CN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Programação - Aula 06</a:t>
            </a:r>
          </a:p>
          <a:p>
            <a:pPr algn="ctr">
              <a:defRPr/>
            </a:pPr>
            <a:r>
              <a:rPr lang="pt-BR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 Pseudocódigo </a:t>
            </a:r>
            <a:r>
              <a:rPr 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宋体" panose="02010600030101010101" pitchFamily="2" charset="-122"/>
              </a:rPr>
              <a:t>(Parte 2)</a:t>
            </a:r>
            <a:endParaRPr lang="pt-BR" sz="3600" dirty="0">
              <a:solidFill>
                <a:srgbClr val="FFFF00"/>
              </a:solidFill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18A37465-0C2D-4E7D-B329-5B41E7FF9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1463" y="1531938"/>
            <a:ext cx="5776912" cy="1757362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EE9EBD62-E5BD-4772-A354-53B0EA3DD9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9675" y="4932363"/>
            <a:ext cx="2425700" cy="5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i="1" dirty="0">
                <a:latin typeface="Monotype Corsiva" panose="03010101010201010101" pitchFamily="66" charset="0"/>
              </a:rPr>
              <a:t>Prof. Mário Leite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6DC90D5C-8FC6-4CE5-9784-9438C1A9469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541463" y="5434013"/>
            <a:ext cx="582930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Aula 06 - Silde 01">
            <a:hlinkClick r:id="" action="ppaction://media"/>
            <a:extLst>
              <a:ext uri="{FF2B5EF4-FFF2-40B4-BE49-F238E27FC236}">
                <a16:creationId xmlns:a16="http://schemas.microsoft.com/office/drawing/2014/main" id="{2DBEDD28-5B17-49F1-BAB5-F28B25902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1789" y="590750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8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11" grpId="0" animBg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19BB21F-5D89-494D-8E66-328D42424F7F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-32084"/>
            <a:ext cx="7772400" cy="6477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4D3D59BA-60EB-4587-ACB6-311C34A7515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51962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13DA2F9-A34B-4361-9C9D-B6961D348533}"/>
              </a:ext>
            </a:extLst>
          </p:cNvPr>
          <p:cNvSpPr txBox="1"/>
          <p:nvPr/>
        </p:nvSpPr>
        <p:spPr>
          <a:xfrm>
            <a:off x="768350" y="814388"/>
            <a:ext cx="8007350" cy="60071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69875" algn="just">
              <a:spcBef>
                <a:spcPts val="100"/>
              </a:spcBef>
              <a:spcAft>
                <a:spcPts val="100"/>
              </a:spcAf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Programa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alt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CalculaSalario</a:t>
            </a:r>
            <a:r>
              <a:rPr lang="pt-BR" alt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sz="1400" dirty="0">
              <a:solidFill>
                <a:srgbClr val="FF6600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Declare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SalAtu, SalRea, Aum: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Nivel: </a:t>
            </a:r>
            <a:r>
              <a:rPr lang="pt-BR" sz="14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caractere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268288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Início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"Entre com o salário atual do jogador: </a:t>
            </a: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SalAtu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	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90043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"Qual é o nível do jogador?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3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Nivel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Nivel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Maiusc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(Nivel)  </a:t>
            </a:r>
            <a:r>
              <a:rPr lang="pt-BR" sz="12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//converte as letras em maiúsculas     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Selecione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(Nivel)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81026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Caso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"A"  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99060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	  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Aum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SalAtu*0.05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81026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Caso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"B"  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99060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Aum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SalAtu*0.10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81026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Caso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"C"</a:t>
            </a: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endParaRPr lang="pt-BR" sz="14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990600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Aum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SalAtu*0.15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810260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CasoContrário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  <a:tab pos="990600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	   Aum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SalAnt*0.25 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FimSelecione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SalRea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SalAtu + Aum  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"Salário atual: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 SalAtu)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"Aumento salarial: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 Aum)</a:t>
            </a:r>
          </a:p>
          <a:p>
            <a:pPr marL="269875" algn="just">
              <a:spcBef>
                <a:spcPts val="100"/>
              </a:spcBef>
              <a:spcAft>
                <a:spcPts val="100"/>
              </a:spcAft>
              <a:tabLst>
                <a:tab pos="54038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"Salário reajustado: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 SalRea)</a:t>
            </a:r>
          </a:p>
          <a:p>
            <a:pPr marL="269875" indent="-1588" algn="just">
              <a:spcBef>
                <a:spcPts val="100"/>
              </a:spcBef>
              <a:spcAft>
                <a:spcPts val="100"/>
              </a:spcAft>
              <a:tabLst>
                <a:tab pos="268288" algn="l"/>
              </a:tabLst>
              <a:defRPr/>
            </a:pPr>
            <a:r>
              <a:rPr lang="x-none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imPrograma</a:t>
            </a:r>
          </a:p>
        </p:txBody>
      </p:sp>
      <p:pic>
        <p:nvPicPr>
          <p:cNvPr id="4" name="Aula 06 - Slide 10">
            <a:hlinkClick r:id="" action="ppaction://media"/>
            <a:extLst>
              <a:ext uri="{FF2B5EF4-FFF2-40B4-BE49-F238E27FC236}">
                <a16:creationId xmlns:a16="http://schemas.microsoft.com/office/drawing/2014/main" id="{97F1BA28-A797-4334-978F-A408115AAB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67629" y="619601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DD4DD6A8-B979-441A-939D-90EA40810AE5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18883"/>
            <a:ext cx="7772400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B2833EA1-744A-4FA7-8CC9-ACC224E490F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2454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246A5D3-2BD8-4084-B833-9790959257DE}"/>
              </a:ext>
            </a:extLst>
          </p:cNvPr>
          <p:cNvSpPr txBox="1"/>
          <p:nvPr/>
        </p:nvSpPr>
        <p:spPr>
          <a:xfrm>
            <a:off x="48126" y="903288"/>
            <a:ext cx="9028113" cy="5232202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2698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Programa</a:t>
            </a:r>
            <a:r>
              <a:rPr lang="pt-BR" altLang="pt-BR" sz="16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pt-BR" altLang="pt-BR" sz="1600" dirty="0">
                <a:solidFill>
                  <a:srgbClr val="FF66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"MaiorNumero"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Declare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n, j, num, numMaior: </a:t>
            </a:r>
            <a:r>
              <a:rPr lang="pt-BR" altLang="pt-BR" sz="1600" b="1" dirty="0">
                <a:solidFill>
                  <a:srgbClr val="5FF3C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inteiro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Início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6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"Quantos números serão lidos? "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(n)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	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j</a:t>
            </a:r>
            <a:r>
              <a:rPr lang="pt-BR" altLang="pt-BR" sz="16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 1 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//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inicia a variável de controle do loop</a:t>
            </a:r>
            <a:endParaRPr lang="pt-BR" altLang="pt-BR" sz="1400" b="1" i="1" dirty="0">
              <a:solidFill>
                <a:srgbClr val="669900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4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Enquanto</a:t>
            </a:r>
            <a:r>
              <a:rPr lang="pt-BR" altLang="pt-BR" sz="1400" dirty="0">
                <a:latin typeface="Courier New" panose="02070309020205020404" pitchFamily="49" charset="0"/>
                <a:cs typeface="Times New Roman" panose="02020603050405020304" pitchFamily="18" charset="0"/>
              </a:rPr>
              <a:t>(j&lt;=n)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  <a:r>
              <a:rPr lang="pt-BR" altLang="pt-BR" sz="14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endParaRPr lang="pt-BR" altLang="pt-BR" sz="14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6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"Digite um número: "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) 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	 	</a:t>
            </a:r>
            <a:endParaRPr lang="pt-BR" altLang="pt-BR" sz="1600" dirty="0">
              <a:solidFill>
                <a:srgbClr val="FFC000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(num)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lê o número digitado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(j=1)</a:t>
            </a:r>
            <a:r>
              <a:rPr lang="pt-BR" altLang="pt-BR" sz="16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  <a:r>
              <a:rPr lang="pt-BR" altLang="pt-BR" sz="16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//verifica se é a primeira leitura </a:t>
            </a:r>
            <a:endParaRPr lang="pt-BR" altLang="pt-BR" sz="1400" b="1" dirty="0">
              <a:solidFill>
                <a:srgbClr val="FF9933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   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maior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 numMaior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(num &gt; numMaior)</a:t>
            </a:r>
            <a:r>
              <a:rPr lang="pt-BR" altLang="pt-BR" sz="16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  <a:r>
              <a:rPr lang="pt-BR" altLang="pt-BR" sz="16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compara </a:t>
            </a:r>
            <a:r>
              <a:rPr lang="pt-BR" altLang="pt-BR" sz="1400" b="1" i="1" dirty="0">
                <a:solidFill>
                  <a:srgbClr val="66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num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 com o maior recente </a:t>
            </a:r>
            <a:endParaRPr lang="pt-BR" altLang="pt-BR" sz="1400" b="1" i="1" dirty="0">
              <a:solidFill>
                <a:srgbClr val="FF9933"/>
              </a:solidFill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   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maior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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pt-BR" altLang="pt-BR" sz="16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numMaior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atualiza o maior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 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</a:t>
            </a: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endParaRPr lang="pt-BR" altLang="pt-BR" sz="1600" dirty="0">
              <a:latin typeface="Courier New" panose="02070309020205020404" pitchFamily="49" charset="0"/>
              <a:cs typeface="Times New Roman" panose="02020603050405020304" pitchFamily="18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latin typeface="Courier New" panose="02070309020205020404" pitchFamily="49" charset="0"/>
                <a:cs typeface="Times New Roman" panose="02020603050405020304" pitchFamily="18" charset="0"/>
              </a:rPr>
              <a:t>	 </a:t>
            </a:r>
            <a:r>
              <a:rPr lang="pt-BR" altLang="pt-BR" sz="1600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LimpaTela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  <a:r>
              <a:rPr lang="pt-BR" altLang="pt-BR" sz="1400" b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//comando para 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limpar a tela do monitor de vídeo</a:t>
            </a:r>
            <a:r>
              <a:rPr lang="pt-BR" altLang="pt-BR" sz="1400" b="1" i="1" dirty="0">
                <a:latin typeface="Courier New" panose="02070309020205020404" pitchFamily="49" charset="0"/>
                <a:cs typeface="Times New Roman" panose="02020603050405020304" pitchFamily="18" charset="0"/>
              </a:rPr>
              <a:t> 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	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(</a:t>
            </a:r>
            <a:r>
              <a:rPr lang="pt-BR" altLang="pt-BR" sz="1600" dirty="0">
                <a:solidFill>
                  <a:srgbClr val="FF6600"/>
                </a:solidFill>
                <a:latin typeface="Courier New" panose="02070309020205020404" pitchFamily="49" charset="0"/>
                <a:cs typeface="Times New Roman" panose="02020603050405020304" pitchFamily="18" charset="0"/>
              </a:rPr>
              <a:t>"Maior número lido: "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, </a:t>
            </a:r>
            <a:r>
              <a:rPr lang="pt-BR" altLang="pt-BR" sz="1600" dirty="0" err="1">
                <a:latin typeface="Courier New" panose="02070309020205020404" pitchFamily="49" charset="0"/>
                <a:cs typeface="Times New Roman" panose="02020603050405020304" pitchFamily="18" charset="0"/>
              </a:rPr>
              <a:t>numMaior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</a:rPr>
              <a:t>  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FimEnquanto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FimPrograma</a:t>
            </a:r>
          </a:p>
        </p:txBody>
      </p:sp>
      <p:sp>
        <p:nvSpPr>
          <p:cNvPr id="4" name="Balão de Fala: Retângulo com Cantos Arredondados 3">
            <a:extLst>
              <a:ext uri="{FF2B5EF4-FFF2-40B4-BE49-F238E27FC236}">
                <a16:creationId xmlns:a16="http://schemas.microsoft.com/office/drawing/2014/main" id="{CA1E231B-408C-4534-99F3-4654177E5B5F}"/>
              </a:ext>
            </a:extLst>
          </p:cNvPr>
          <p:cNvSpPr/>
          <p:nvPr/>
        </p:nvSpPr>
        <p:spPr bwMode="auto">
          <a:xfrm>
            <a:off x="5881688" y="1485316"/>
            <a:ext cx="3074987" cy="869950"/>
          </a:xfrm>
          <a:prstGeom prst="wedgeRoundRectCallout">
            <a:avLst>
              <a:gd name="adj1" fmla="val -177076"/>
              <a:gd name="adj2" fmla="val 50480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Duas barras </a:t>
            </a:r>
            <a:r>
              <a:rPr lang="pt-BR" sz="1600" dirty="0"/>
              <a:t>(</a:t>
            </a: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//</a:t>
            </a:r>
            <a:r>
              <a:rPr lang="pt-BR" sz="1600" dirty="0"/>
              <a:t>) indica “</a:t>
            </a:r>
            <a:r>
              <a:rPr lang="pt-BR" sz="1600" i="1" dirty="0"/>
              <a:t>comentário</a:t>
            </a:r>
            <a:r>
              <a:rPr lang="pt-BR" sz="1600" dirty="0"/>
              <a:t>”. O computador ignora tudo que vem depois.</a:t>
            </a:r>
          </a:p>
        </p:txBody>
      </p:sp>
      <p:pic>
        <p:nvPicPr>
          <p:cNvPr id="9" name="aula 06 - slide 11">
            <a:hlinkClick r:id="" action="ppaction://media"/>
            <a:extLst>
              <a:ext uri="{FF2B5EF4-FFF2-40B4-BE49-F238E27FC236}">
                <a16:creationId xmlns:a16="http://schemas.microsoft.com/office/drawing/2014/main" id="{3C8EE002-E6CF-42AD-9A34-339461226D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2587" y="589485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6" grpId="0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92F922B-D60F-4B86-A132-F28B3BA12942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58738"/>
            <a:ext cx="7772400" cy="65881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Validando dados de entrada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DBC610B9-2563-43C6-A235-4B4CC55A619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23399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FAECB7B-B408-47E1-A337-25C9685C59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05127"/>
            <a:ext cx="8910638" cy="178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200" dirty="0"/>
              <a:t>Em diversas situações é necessário validar (verificar) o dado digitado pelo usuário, pois, este dado pode ser crucial para que seja obtida a informação desejada e coerente com o processo. Por exemplo, a entrada de uma nota de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200" dirty="0"/>
              <a:t>um aluno: deve estar no intervalo </a:t>
            </a:r>
            <a:r>
              <a:rPr lang="pt-BR" altLang="pt-BR" sz="2200" b="1" dirty="0"/>
              <a:t>[0,10]</a:t>
            </a:r>
            <a:r>
              <a:rPr lang="pt-BR" altLang="pt-BR" sz="2200" dirty="0"/>
              <a:t>; uma nota negativa ou acima de 10 não seria válida. E como fazer esta validação?!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8CB531-8572-424A-AAED-BA5FBA124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729582"/>
            <a:ext cx="8702675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200" dirty="0"/>
              <a:t>Nestes casos a técnica mais indicada é usar uma estrutura de repetição com um </a:t>
            </a:r>
            <a:r>
              <a:rPr lang="pt-BR" altLang="pt-BR" sz="2200" i="1" dirty="0"/>
              <a:t>loop</a:t>
            </a:r>
            <a:r>
              <a:rPr lang="pt-BR" altLang="pt-BR" sz="2200" dirty="0"/>
              <a:t> lógico, pois, caso fosse tentado com estrutura de decisão seriam necessários vários </a:t>
            </a:r>
            <a:r>
              <a:rPr lang="pt-BR" altLang="pt-BR" sz="2200" b="1" dirty="0" err="1"/>
              <a:t>Se´s</a:t>
            </a:r>
            <a:r>
              <a:rPr lang="pt-BR" altLang="pt-BR" sz="2200" dirty="0"/>
              <a:t> (uma para cada nota), e mesmo assim ineficiente!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3AF35F1-8A1B-4AFC-A9CB-BF1BAB0F77D2}"/>
              </a:ext>
            </a:extLst>
          </p:cNvPr>
          <p:cNvSpPr txBox="1"/>
          <p:nvPr/>
        </p:nvSpPr>
        <p:spPr>
          <a:xfrm>
            <a:off x="101600" y="3895559"/>
            <a:ext cx="4470400" cy="22367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nota do aluno: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(nota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Enquanto</a:t>
            </a: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((nota&lt;0)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OU</a:t>
            </a: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(nota&gt;10))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2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//Repete a entrada enquanto não for válida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nota do aluno: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(nota)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FimEnquanto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26FBB22-8F26-418D-8219-1E0867A78D3E}"/>
              </a:ext>
            </a:extLst>
          </p:cNvPr>
          <p:cNvSpPr txBox="1"/>
          <p:nvPr/>
        </p:nvSpPr>
        <p:spPr>
          <a:xfrm>
            <a:off x="4751388" y="3935998"/>
            <a:ext cx="4300537" cy="22367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nota do aluno: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(nota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Repita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2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//Repete a entrada até ser válida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4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nota do aluno: "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4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(nota)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AtéQue</a:t>
            </a: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((nota&gt;=0) 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(nota&lt;=10)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pt-BR" sz="1400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79F2692-7009-4230-B7C7-426D840909B3}"/>
              </a:ext>
            </a:extLst>
          </p:cNvPr>
          <p:cNvSpPr/>
          <p:nvPr/>
        </p:nvSpPr>
        <p:spPr bwMode="auto">
          <a:xfrm>
            <a:off x="152400" y="4660233"/>
            <a:ext cx="4300537" cy="1143585"/>
          </a:xfrm>
          <a:prstGeom prst="rect">
            <a:avLst/>
          </a:prstGeom>
          <a:noFill/>
          <a:ln w="9525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AD7BC95-5575-405E-A3A1-9EE0759AAF77}"/>
              </a:ext>
            </a:extLst>
          </p:cNvPr>
          <p:cNvSpPr/>
          <p:nvPr/>
        </p:nvSpPr>
        <p:spPr bwMode="auto">
          <a:xfrm>
            <a:off x="4799263" y="4725738"/>
            <a:ext cx="4111375" cy="1143585"/>
          </a:xfrm>
          <a:prstGeom prst="rect">
            <a:avLst/>
          </a:prstGeom>
          <a:noFill/>
          <a:ln w="9525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5" name="Aula 06 - Slide 12">
            <a:hlinkClick r:id="" action="ppaction://media"/>
            <a:extLst>
              <a:ext uri="{FF2B5EF4-FFF2-40B4-BE49-F238E27FC236}">
                <a16:creationId xmlns:a16="http://schemas.microsoft.com/office/drawing/2014/main" id="{0D5638FA-C566-423C-9F1F-179D3B46A5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78253" y="590007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0913EFB-B922-4FEE-9373-95D4DAB18668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-17880"/>
            <a:ext cx="7772400" cy="658813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Validando Senha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54F4256B-4FD8-4D74-B0A7-225F1D6C949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42520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0DF9592-2C53-4E69-AE92-E0C5B5F58B2B}"/>
              </a:ext>
            </a:extLst>
          </p:cNvPr>
          <p:cNvSpPr txBox="1"/>
          <p:nvPr/>
        </p:nvSpPr>
        <p:spPr>
          <a:xfrm>
            <a:off x="1252538" y="796090"/>
            <a:ext cx="7434262" cy="60324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vezes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 </a:t>
            </a:r>
            <a:r>
              <a:rPr lang="pt-BR" altLang="pt-BR" sz="1600" dirty="0"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1</a:t>
            </a:r>
            <a:r>
              <a:rPr lang="pt-BR" altLang="pt-BR" sz="1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  <a:sym typeface="Symbol" panose="05050102010706020507" pitchFamily="18" charset="2"/>
              </a:rPr>
              <a:t>   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//inicia o contador de tentativas</a:t>
            </a:r>
            <a:r>
              <a:rPr 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senha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""  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//inicia o valor da senha em vazio</a:t>
            </a:r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Enquanto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(vezes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&lt;= 3)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Escreva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"Digite a senha: "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Leia</a:t>
            </a:r>
            <a:r>
              <a:rPr lang="pt-BR" sz="1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(senha)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 Se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(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senha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vacina14X#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t-B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SenhaOK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8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V  </a:t>
            </a:r>
            <a:r>
              <a:rPr lang="pt-BR" alt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//senha válida</a:t>
            </a:r>
            <a:endParaRPr lang="pt-BR" sz="1400" b="1" i="1" dirty="0">
              <a:solidFill>
                <a:srgbClr val="6699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t-BR" sz="1800" b="1" dirty="0">
                <a:solidFill>
                  <a:srgbClr val="FF33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Abandone  </a:t>
            </a:r>
            <a:r>
              <a:rPr 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//comando para sair do loop incondicionalmente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 FimSe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vezes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vezes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+ 1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  Se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(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senha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&gt; 3) 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Então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solidFill>
                  <a:srgbClr val="FF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t-B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SenhaOK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pt-BR" altLang="pt-BR" sz="18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F  </a:t>
            </a:r>
            <a:r>
              <a:rPr lang="pt-BR" altLang="pt-BR" sz="12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//senha inválida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solidFill>
                  <a:srgbClr val="FF9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  <a:sym typeface="Symbol" panose="05050102010706020507" pitchFamily="18" charset="2"/>
              </a:rPr>
              <a:t>  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FimSe</a:t>
            </a:r>
            <a:endParaRPr lang="pt-BR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FimEnquanto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SenhaOK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//libera a transação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pt-BR" sz="1400" b="1" i="1" dirty="0">
                <a:solidFill>
                  <a:srgbClr val="66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//bloqueia a transação</a:t>
            </a:r>
          </a:p>
          <a:p>
            <a:pPr algn="just">
              <a:spcBef>
                <a:spcPts val="100"/>
              </a:spcBef>
              <a:spcAft>
                <a:spcPts val="100"/>
              </a:spcAft>
              <a:tabLst>
                <a:tab pos="180340" algn="l"/>
                <a:tab pos="45021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</a:t>
            </a:r>
            <a:endParaRPr 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6" name="Aula 06 - Slide 13">
            <a:hlinkClick r:id="" action="ppaction://media"/>
            <a:extLst>
              <a:ext uri="{FF2B5EF4-FFF2-40B4-BE49-F238E27FC236}">
                <a16:creationId xmlns:a16="http://schemas.microsoft.com/office/drawing/2014/main" id="{3D72CF57-4EEA-4933-87C9-25CFABB219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6163" y="589546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3304821A-57E0-4B42-91D4-846FB3CA81BC}"/>
              </a:ext>
            </a:extLst>
          </p:cNvPr>
          <p:cNvGraphicFramePr>
            <a:graphicFrameLocks noGrp="1"/>
          </p:cNvGraphicFramePr>
          <p:nvPr/>
        </p:nvGraphicFramePr>
        <p:xfrm>
          <a:off x="1049338" y="1039813"/>
          <a:ext cx="7170737" cy="52530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65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8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34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2492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Ordem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Tipo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 dirty="0">
                          <a:effectLst/>
                        </a:rPr>
                        <a:t>O que Faz</a:t>
                      </a:r>
                      <a:endParaRPr lang="pt-BR" sz="1000" dirty="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Declare v1, v2, v3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 dirty="0">
                          <a:effectLst/>
                        </a:rPr>
                        <a:t>Cria variáveis de tipos desejados.</a:t>
                      </a:r>
                      <a:endParaRPr lang="pt-BR" sz="1000" dirty="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Escreva(x)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 dirty="0">
                          <a:effectLst/>
                        </a:rPr>
                        <a:t>Exibe o conteúdo da variável x na tela e permanece na mesma linha.</a:t>
                      </a:r>
                      <a:endParaRPr lang="pt-BR" sz="1000" dirty="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7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EscrevaLn(x)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Exibe o conteúdo da variável x na tela e salta para a próxima linha.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EscrevaLn(</a:t>
                      </a:r>
                      <a:r>
                        <a:rPr lang="pt-BR" sz="1000">
                          <a:effectLst/>
                        </a:rPr>
                        <a:t>""</a:t>
                      </a:r>
                      <a:r>
                        <a:rPr lang="pt-BR" sz="1200">
                          <a:effectLst/>
                        </a:rPr>
                        <a:t>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Apenas salta uma linha.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Leia(x)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Lê o conteúdo da variável x para a memória.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Pare(n)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 dirty="0">
                          <a:effectLst/>
                        </a:rPr>
                        <a:t>Suspende o processamento por n milissegundos.</a:t>
                      </a:r>
                      <a:endParaRPr lang="pt-BR" sz="1000" dirty="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LimpaTela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Limpa a tela do monitor de vídeo.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Abandone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Comando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Sai de um loop incondicionalmente.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2492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Int(A/B)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Função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Retorna a parte inteira da divisão de A por B.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2492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Resto(A/ B)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Função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Retorna o resto inteiro da divisão de A por B.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64986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RaizQ(x)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Função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Retorna raiz quadrada de um número x não negativo.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2492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Abs(x)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Função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Retorna o valor positivo de um número x.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2492"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Tamanho(</a:t>
                      </a:r>
                      <a:r>
                        <a:rPr lang="pt-BR" sz="1000">
                          <a:effectLst/>
                        </a:rPr>
                        <a:t>"</a:t>
                      </a:r>
                      <a:r>
                        <a:rPr lang="pt-BR" sz="1200">
                          <a:effectLst/>
                        </a:rPr>
                        <a:t>s</a:t>
                      </a:r>
                      <a:r>
                        <a:rPr lang="pt-BR" sz="1000">
                          <a:effectLst/>
                        </a:rPr>
                        <a:t>"</a:t>
                      </a:r>
                      <a:r>
                        <a:rPr lang="pt-BR" sz="1200">
                          <a:effectLst/>
                        </a:rPr>
                        <a:t>)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>
                          <a:effectLst/>
                        </a:rPr>
                        <a:t>Função</a:t>
                      </a:r>
                      <a:endParaRPr lang="pt-BR" sz="100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tc>
                  <a:txBody>
                    <a:bodyPr/>
                    <a:lstStyle/>
                    <a:p>
                      <a:pPr algn="just">
                        <a:tabLst>
                          <a:tab pos="450215" algn="l"/>
                        </a:tabLst>
                      </a:pPr>
                      <a:r>
                        <a:rPr lang="pt-BR" sz="1200" dirty="0">
                          <a:effectLst/>
                        </a:rPr>
                        <a:t>Retorna o número de caracteres de uma string </a:t>
                      </a:r>
                      <a:r>
                        <a:rPr lang="pt-BR" sz="1000" dirty="0">
                          <a:effectLst/>
                        </a:rPr>
                        <a:t>"</a:t>
                      </a:r>
                      <a:r>
                        <a:rPr lang="pt-BR" sz="1200" dirty="0">
                          <a:effectLst/>
                        </a:rPr>
                        <a:t>s</a:t>
                      </a:r>
                      <a:r>
                        <a:rPr lang="pt-BR" sz="1000" dirty="0">
                          <a:effectLst/>
                        </a:rPr>
                        <a:t>"</a:t>
                      </a:r>
                      <a:r>
                        <a:rPr lang="pt-BR" sz="1200" dirty="0">
                          <a:effectLst/>
                        </a:rPr>
                        <a:t>.</a:t>
                      </a:r>
                      <a:endParaRPr lang="pt-BR" sz="1000" dirty="0">
                        <a:effectLst/>
                        <a:latin typeface="Zurich B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7079" marR="67079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2066C4F-7FB4-4280-8E87-BBE81EC93601}"/>
              </a:ext>
            </a:extLst>
          </p:cNvPr>
          <p:cNvSpPr txBox="1">
            <a:spLocks noChangeArrowheads="1"/>
          </p:cNvSpPr>
          <p:nvPr/>
        </p:nvSpPr>
        <p:spPr>
          <a:xfrm>
            <a:off x="115888" y="58738"/>
            <a:ext cx="8885237" cy="65881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Algumas ordens usadas em Pseudocódigo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Line 6">
            <a:extLst>
              <a:ext uri="{FF2B5EF4-FFF2-40B4-BE49-F238E27FC236}">
                <a16:creationId xmlns:a16="http://schemas.microsoft.com/office/drawing/2014/main" id="{73B0CC64-6994-46A3-A451-07BE52180B3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38021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7" name="Auula 06 - Slide 14">
            <a:hlinkClick r:id="" action="ppaction://media"/>
            <a:extLst>
              <a:ext uri="{FF2B5EF4-FFF2-40B4-BE49-F238E27FC236}">
                <a16:creationId xmlns:a16="http://schemas.microsoft.com/office/drawing/2014/main" id="{3C7BFAB5-7D52-4378-AEB2-907869A189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4190" y="622425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DA291603-9673-4A53-93E4-4C28FC76E93A}"/>
              </a:ext>
            </a:extLst>
          </p:cNvPr>
          <p:cNvSpPr txBox="1">
            <a:spLocks noChangeArrowheads="1"/>
          </p:cNvSpPr>
          <p:nvPr/>
        </p:nvSpPr>
        <p:spPr>
          <a:xfrm>
            <a:off x="506413" y="71438"/>
            <a:ext cx="7772400" cy="7747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Aula 06 - Resumo</a:t>
            </a:r>
            <a:endParaRPr 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Line 6">
            <a:extLst>
              <a:ext uri="{FF2B5EF4-FFF2-40B4-BE49-F238E27FC236}">
                <a16:creationId xmlns:a16="http://schemas.microsoft.com/office/drawing/2014/main" id="{7E3536E7-824F-4C0B-A035-46D6C76062D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38021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1B5AD0F-F381-4B3E-86A1-0811D84C5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4563" y="1751013"/>
            <a:ext cx="1558925" cy="1677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Aula 06 - Resumo">
            <a:hlinkClick r:id="" action="ppaction://media"/>
            <a:extLst>
              <a:ext uri="{FF2B5EF4-FFF2-40B4-BE49-F238E27FC236}">
                <a16:creationId xmlns:a16="http://schemas.microsoft.com/office/drawing/2014/main" id="{9F159E75-1121-41B9-B72E-2D3433628A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4695" y="415089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071EEDA3-4563-4E45-BFCD-42BE5B03F560}"/>
              </a:ext>
            </a:extLst>
          </p:cNvPr>
          <p:cNvSpPr txBox="1">
            <a:spLocks noChangeArrowheads="1"/>
          </p:cNvSpPr>
          <p:nvPr/>
        </p:nvSpPr>
        <p:spPr>
          <a:xfrm>
            <a:off x="-44450" y="158750"/>
            <a:ext cx="9242425" cy="711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Estrutura de programas em Pseudocódigo</a:t>
            </a:r>
            <a:r>
              <a:rPr lang="en-US" altLang="pt-BR" sz="3600" dirty="0">
                <a:solidFill>
                  <a:srgbClr val="FFFF00"/>
                </a:solidFill>
              </a:rPr>
              <a:t> </a:t>
            </a:r>
            <a:endParaRPr lang="pt-BR" altLang="pt-BR" sz="3600" dirty="0">
              <a:solidFill>
                <a:srgbClr val="FFFF00"/>
              </a:solidFill>
            </a:endParaRPr>
          </a:p>
        </p:txBody>
      </p:sp>
      <p:sp>
        <p:nvSpPr>
          <p:cNvPr id="3" name="Line 7">
            <a:extLst>
              <a:ext uri="{FF2B5EF4-FFF2-40B4-BE49-F238E27FC236}">
                <a16:creationId xmlns:a16="http://schemas.microsoft.com/office/drawing/2014/main" id="{21A17CA8-DCA4-4925-89A6-7CC9B0E8CB34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90087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7ED3262-DDFB-4B74-BC2D-81CF2D2BEF83}"/>
              </a:ext>
            </a:extLst>
          </p:cNvPr>
          <p:cNvSpPr txBox="1"/>
          <p:nvPr/>
        </p:nvSpPr>
        <p:spPr>
          <a:xfrm>
            <a:off x="738188" y="2387600"/>
            <a:ext cx="8324850" cy="33543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alt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Programa</a:t>
            </a:r>
            <a:r>
              <a:rPr lang="pt-BR" altLang="pt-BR" sz="2800" dirty="0">
                <a:latin typeface="Courier New" panose="02070309020205020404" pitchFamily="49" charset="0"/>
              </a:rPr>
              <a:t> "Nome-do-programa"</a:t>
            </a:r>
          </a:p>
          <a:p>
            <a:pPr>
              <a:defRPr/>
            </a:pPr>
            <a:r>
              <a:rPr lang="pt-BR" altLang="pt-BR" sz="3200" b="1" dirty="0">
                <a:latin typeface="Courier New" panose="02070309020205020404" pitchFamily="49" charset="0"/>
              </a:rPr>
              <a:t>   </a:t>
            </a:r>
            <a:r>
              <a:rPr lang="pt-BR" altLang="pt-BR" sz="3200" b="1" dirty="0">
                <a:solidFill>
                  <a:srgbClr val="FF6600"/>
                </a:solidFill>
                <a:latin typeface="Courier New" panose="02070309020205020404" pitchFamily="49" charset="0"/>
              </a:rPr>
              <a:t>        </a:t>
            </a:r>
            <a:r>
              <a:rPr lang="pt-BR" altLang="pt-BR" sz="1800" i="1" dirty="0"/>
              <a:t>Area de definições de constantes e variáveis (nesta ordem)</a:t>
            </a:r>
          </a:p>
          <a:p>
            <a:pPr>
              <a:defRPr/>
            </a:pPr>
            <a:r>
              <a:rPr lang="pt-BR" alt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Início</a:t>
            </a:r>
          </a:p>
          <a:p>
            <a:pPr>
              <a:defRPr/>
            </a:pPr>
            <a:r>
              <a:rPr lang="pt-BR" altLang="pt-BR" sz="3200" b="1" dirty="0">
                <a:latin typeface="Courier New" panose="02070309020205020404" pitchFamily="49" charset="0"/>
              </a:rPr>
              <a:t>  ...</a:t>
            </a:r>
          </a:p>
          <a:p>
            <a:pPr>
              <a:defRPr/>
            </a:pPr>
            <a:r>
              <a:rPr lang="pt-BR" altLang="pt-BR" sz="3200" b="1" dirty="0">
                <a:latin typeface="Courier New" panose="02070309020205020404" pitchFamily="49" charset="0"/>
              </a:rPr>
              <a:t>  ...</a:t>
            </a:r>
          </a:p>
          <a:p>
            <a:pPr>
              <a:defRPr/>
            </a:pPr>
            <a:r>
              <a:rPr lang="pt-BR" altLang="pt-BR" sz="3200" b="1" dirty="0">
                <a:latin typeface="Courier New" panose="02070309020205020404" pitchFamily="49" charset="0"/>
              </a:rPr>
              <a:t>  ...</a:t>
            </a:r>
            <a:r>
              <a:rPr lang="pt-BR" altLang="pt-BR" sz="2800" b="1" dirty="0">
                <a:latin typeface="Courier New" panose="02070309020205020404" pitchFamily="49" charset="0"/>
              </a:rPr>
              <a:t>  </a:t>
            </a:r>
          </a:p>
          <a:p>
            <a:pPr>
              <a:defRPr/>
            </a:pPr>
            <a:r>
              <a:rPr lang="pt-BR" alt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FimPrograma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2E4559E-F135-4D12-85C0-B8808F66E7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463" y="1527175"/>
            <a:ext cx="29321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000" i="1" dirty="0"/>
              <a:t>Indica que é um </a:t>
            </a:r>
            <a:r>
              <a:rPr lang="pt-BR" altLang="pt-BR" sz="2000" b="1" i="1" dirty="0"/>
              <a:t>programa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4B439C15-1229-45AF-BB68-F39A5276E24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22425" y="1943100"/>
            <a:ext cx="2779713" cy="0"/>
          </a:xfrm>
          <a:prstGeom prst="line">
            <a:avLst/>
          </a:prstGeom>
          <a:noFill/>
          <a:ln w="28575" algn="ctr">
            <a:solidFill>
              <a:srgbClr val="FFFF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3150A73-EB92-4D8A-A21D-232978988AB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22425" y="1933575"/>
            <a:ext cx="0" cy="622300"/>
          </a:xfrm>
          <a:prstGeom prst="line">
            <a:avLst/>
          </a:prstGeom>
          <a:noFill/>
          <a:ln w="28575" algn="ctr">
            <a:solidFill>
              <a:srgbClr val="FFFF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Seta: para a Esquerda 13">
            <a:extLst>
              <a:ext uri="{FF2B5EF4-FFF2-40B4-BE49-F238E27FC236}">
                <a16:creationId xmlns:a16="http://schemas.microsoft.com/office/drawing/2014/main" id="{47C908EF-FDA7-48AC-ACEB-184507C5A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5788" y="2995613"/>
            <a:ext cx="1460500" cy="381000"/>
          </a:xfrm>
          <a:prstGeom prst="leftArrow">
            <a:avLst>
              <a:gd name="adj1" fmla="val 50000"/>
              <a:gd name="adj2" fmla="val 50011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8" name="Balão de Fala: Retângulo com Cantos Arredondados 17">
            <a:extLst>
              <a:ext uri="{FF2B5EF4-FFF2-40B4-BE49-F238E27FC236}">
                <a16:creationId xmlns:a16="http://schemas.microsoft.com/office/drawing/2014/main" id="{A9D9F158-8962-4BAE-B6E7-00F25479F6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5245100"/>
            <a:ext cx="2984500" cy="661988"/>
          </a:xfrm>
          <a:prstGeom prst="wedgeRoundRectCallout">
            <a:avLst>
              <a:gd name="adj1" fmla="val -107654"/>
              <a:gd name="adj2" fmla="val -10889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dirty="0"/>
              <a:t>Indica </a:t>
            </a:r>
            <a:r>
              <a:rPr lang="pt-BR" altLang="pt-BR" sz="1600" u="sng" dirty="0"/>
              <a:t>fim do programa</a:t>
            </a:r>
            <a:r>
              <a:rPr lang="pt-BR" altLang="pt-BR" sz="1600" dirty="0"/>
              <a:t>. Abaixo daqui nada pode ser escrito.</a:t>
            </a:r>
          </a:p>
        </p:txBody>
      </p:sp>
      <p:sp>
        <p:nvSpPr>
          <p:cNvPr id="13" name="Balão de Fala: Retângulo com Cantos Arredondados 12">
            <a:extLst>
              <a:ext uri="{FF2B5EF4-FFF2-40B4-BE49-F238E27FC236}">
                <a16:creationId xmlns:a16="http://schemas.microsoft.com/office/drawing/2014/main" id="{9C336436-473C-4333-A100-E819962E5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0350" y="4315913"/>
            <a:ext cx="2824163" cy="515937"/>
          </a:xfrm>
          <a:prstGeom prst="wedgeRoundRectCallout">
            <a:avLst>
              <a:gd name="adj1" fmla="val -120125"/>
              <a:gd name="adj2" fmla="val 21963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dirty="0"/>
              <a:t>Aqui são escritas as instruções.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F63B6EB-0F1B-4D9C-84DA-90B96F5D6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0163" y="3960813"/>
            <a:ext cx="779462" cy="1284287"/>
          </a:xfrm>
          <a:prstGeom prst="rect">
            <a:avLst/>
          </a:prstGeom>
          <a:noFill/>
          <a:ln w="12700" algn="ctr">
            <a:solidFill>
              <a:srgbClr val="FFFF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pic>
        <p:nvPicPr>
          <p:cNvPr id="6" name="Auyla 06 - Slide 02">
            <a:hlinkClick r:id="" action="ppaction://media"/>
            <a:extLst>
              <a:ext uri="{FF2B5EF4-FFF2-40B4-BE49-F238E27FC236}">
                <a16:creationId xmlns:a16="http://schemas.microsoft.com/office/drawing/2014/main" id="{B462B34A-3DB4-4001-975B-BB5412B45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14083" y="6226007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7" grpId="0"/>
      <p:bldP spid="8" grpId="0"/>
      <p:bldP spid="14" grpId="0" animBg="1"/>
      <p:bldP spid="18" grpId="0" animBg="1"/>
      <p:bldP spid="13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30BA80CC-5641-4B16-8A02-A9B398F8D426}"/>
              </a:ext>
            </a:extLst>
          </p:cNvPr>
          <p:cNvSpPr txBox="1">
            <a:spLocks noChangeArrowheads="1"/>
          </p:cNvSpPr>
          <p:nvPr/>
        </p:nvSpPr>
        <p:spPr>
          <a:xfrm>
            <a:off x="-152400" y="158750"/>
            <a:ext cx="9144000" cy="711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Esquema de variáveis na memóaria</a:t>
            </a:r>
            <a:r>
              <a:rPr lang="en-US" altLang="pt-BR" sz="3600" dirty="0">
                <a:solidFill>
                  <a:srgbClr val="FFFF00"/>
                </a:solidFill>
              </a:rPr>
              <a:t> </a:t>
            </a:r>
            <a:endParaRPr lang="pt-BR" altLang="pt-BR" sz="3600" dirty="0">
              <a:solidFill>
                <a:srgbClr val="FFFF00"/>
              </a:solidFill>
            </a:endParaRPr>
          </a:p>
        </p:txBody>
      </p:sp>
      <p:sp>
        <p:nvSpPr>
          <p:cNvPr id="4" name="Text Box 8">
            <a:extLst>
              <a:ext uri="{FF2B5EF4-FFF2-40B4-BE49-F238E27FC236}">
                <a16:creationId xmlns:a16="http://schemas.microsoft.com/office/drawing/2014/main" id="{5E54E450-86AD-4BB1-B325-1E6FFF19B8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41274" y="966788"/>
            <a:ext cx="934903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Para um salário bruto de </a:t>
            </a:r>
            <a:r>
              <a:rPr lang="pt-BR" altLang="pt-BR" sz="2400" b="1" dirty="0"/>
              <a:t>$4000</a:t>
            </a:r>
            <a:r>
              <a:rPr lang="pt-BR" altLang="pt-BR" sz="2400" dirty="0"/>
              <a:t> e desconto de </a:t>
            </a:r>
            <a:r>
              <a:rPr lang="pt-BR" altLang="pt-BR" sz="2400" b="1" dirty="0"/>
              <a:t>10%,</a:t>
            </a:r>
            <a:r>
              <a:rPr lang="pt-BR" altLang="pt-BR" sz="2400" dirty="0"/>
              <a:t> observe como poderia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ficar na memória RAM do computador.</a:t>
            </a:r>
          </a:p>
        </p:txBody>
      </p:sp>
      <p:sp>
        <p:nvSpPr>
          <p:cNvPr id="5" name="Line 7">
            <a:extLst>
              <a:ext uri="{FF2B5EF4-FFF2-40B4-BE49-F238E27FC236}">
                <a16:creationId xmlns:a16="http://schemas.microsoft.com/office/drawing/2014/main" id="{13AB6D3F-F6CD-43D5-9D37-12517EEA845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828007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pic>
        <p:nvPicPr>
          <p:cNvPr id="8" name="Aula 06 - Slide 03">
            <a:hlinkClick r:id="" action="ppaction://media"/>
            <a:extLst>
              <a:ext uri="{FF2B5EF4-FFF2-40B4-BE49-F238E27FC236}">
                <a16:creationId xmlns:a16="http://schemas.microsoft.com/office/drawing/2014/main" id="{DE41957F-A52E-4778-AEA9-BEB233FB01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8147" y="5891212"/>
            <a:ext cx="609600" cy="6096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0C58ECA-469E-46A3-A2C5-BA2AF51C3C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4105" y="1948278"/>
            <a:ext cx="5393907" cy="4380331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6" name="Rectangle 4">
            <a:extLst>
              <a:ext uri="{FF2B5EF4-FFF2-40B4-BE49-F238E27FC236}">
                <a16:creationId xmlns:a16="http://schemas.microsoft.com/office/drawing/2014/main" id="{617EFCD8-1CBC-43E7-BA58-76E75D6D2A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2100" y="21390"/>
            <a:ext cx="8597900" cy="711200"/>
          </a:xfrm>
        </p:spPr>
        <p:txBody>
          <a:bodyPr/>
          <a:lstStyle/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 de uso de constantes</a:t>
            </a:r>
            <a:r>
              <a:rPr lang="en-US" altLang="pt-BR" sz="3600" dirty="0">
                <a:solidFill>
                  <a:srgbClr val="FFFF00"/>
                </a:solidFill>
              </a:rPr>
              <a:t> </a:t>
            </a:r>
            <a:endParaRPr lang="pt-BR" altLang="pt-BR" sz="3600" dirty="0">
              <a:solidFill>
                <a:srgbClr val="FFFF00"/>
              </a:solidFill>
            </a:endParaRPr>
          </a:p>
        </p:txBody>
      </p:sp>
      <p:sp>
        <p:nvSpPr>
          <p:cNvPr id="187397" name="Line 5">
            <a:extLst>
              <a:ext uri="{FF2B5EF4-FFF2-40B4-BE49-F238E27FC236}">
                <a16:creationId xmlns:a16="http://schemas.microsoft.com/office/drawing/2014/main" id="{92927C54-D0B2-4F46-9E94-08D65B5B6EFB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6534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187398" name="Text Box 6">
            <a:extLst>
              <a:ext uri="{FF2B5EF4-FFF2-40B4-BE49-F238E27FC236}">
                <a16:creationId xmlns:a16="http://schemas.microsoft.com/office/drawing/2014/main" id="{F575B38A-2FB7-4E67-953E-3B7AB563F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015165"/>
            <a:ext cx="9121775" cy="2677656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Constantes</a:t>
            </a:r>
            <a:r>
              <a:rPr lang="pt-BR" altLang="pt-BR" sz="2400" dirty="0"/>
              <a:t> também representam endereços simbólicos na memória do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dirty="0"/>
              <a:t>computador; entretanto, ao contrário das variáveis, o  valor de uma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dirty="0"/>
              <a:t>constante não pode ser alterado durante o processamento. Além disto, ao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400" dirty="0"/>
              <a:t>declarar uma </a:t>
            </a:r>
            <a:r>
              <a:rPr lang="pt-BR" altLang="pt-BR" sz="2400" b="1" dirty="0"/>
              <a:t>constante</a:t>
            </a:r>
            <a:r>
              <a:rPr lang="pt-BR" altLang="pt-BR" sz="2400" dirty="0"/>
              <a:t> seu valor tem que ser definido previamente, nesta declaração. Por exemplo, supondo que o percentual de desconto incidente sobre o salário bruto do funcionário do </a:t>
            </a:r>
            <a:r>
              <a:rPr lang="pt-BR" altLang="pt-BR" sz="2400" i="1" dirty="0"/>
              <a:t>slide</a:t>
            </a:r>
            <a:r>
              <a:rPr lang="pt-BR" altLang="pt-BR" sz="2400" dirty="0"/>
              <a:t> anterior fosse </a:t>
            </a:r>
            <a:r>
              <a:rPr lang="pt-BR" altLang="pt-BR" sz="2400" u="sng" dirty="0"/>
              <a:t>sempre</a:t>
            </a:r>
            <a:r>
              <a:rPr lang="pt-BR" altLang="pt-BR" sz="2400" dirty="0"/>
              <a:t> 10%, então </a:t>
            </a:r>
            <a:r>
              <a:rPr lang="pt-BR" altLang="pt-B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PD</a:t>
            </a:r>
            <a:r>
              <a:rPr lang="pt-BR" altLang="pt-BR" sz="2400" dirty="0"/>
              <a:t> poderia ser uma </a:t>
            </a:r>
            <a:r>
              <a:rPr lang="pt-BR" altLang="pt-BR" sz="2400" b="1" dirty="0"/>
              <a:t>constante</a:t>
            </a:r>
            <a:r>
              <a:rPr lang="pt-BR" altLang="pt-BR" sz="2400" dirty="0"/>
              <a:t> em vez de variável.</a:t>
            </a:r>
          </a:p>
        </p:txBody>
      </p:sp>
      <p:sp>
        <p:nvSpPr>
          <p:cNvPr id="187399" name="Rectangle 7">
            <a:extLst>
              <a:ext uri="{FF2B5EF4-FFF2-40B4-BE49-F238E27FC236}">
                <a16:creationId xmlns:a16="http://schemas.microsoft.com/office/drawing/2014/main" id="{E2A82FBA-1B61-4B7A-AE56-43518831D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4306885"/>
            <a:ext cx="5037138" cy="2154237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Programa</a:t>
            </a:r>
            <a:r>
              <a:rPr lang="pt-BR" altLang="pt-BR" sz="2200" dirty="0">
                <a:latin typeface="Courier New" panose="02070309020205020404" pitchFamily="49" charset="0"/>
              </a:rPr>
              <a:t> </a:t>
            </a:r>
            <a:r>
              <a:rPr lang="pt-BR" altLang="pt-BR" sz="24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2200" dirty="0">
                <a:solidFill>
                  <a:srgbClr val="FF6600"/>
                </a:solidFill>
                <a:latin typeface="Courier New" panose="02070309020205020404" pitchFamily="49" charset="0"/>
              </a:rPr>
              <a:t>CalculaSalario</a:t>
            </a:r>
            <a:r>
              <a:rPr lang="pt-BR" altLang="pt-BR" sz="24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latin typeface="Courier New" panose="02070309020205020404" pitchFamily="49" charset="0"/>
              </a:rPr>
              <a:t>   </a:t>
            </a: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Const</a:t>
            </a:r>
            <a:r>
              <a:rPr lang="pt-BR" altLang="pt-BR" sz="2200" dirty="0">
                <a:latin typeface="Courier New" panose="02070309020205020404" pitchFamily="49" charset="0"/>
              </a:rPr>
              <a:t> PD=0.10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latin typeface="Courier New" panose="02070309020205020404" pitchFamily="49" charset="0"/>
              </a:rPr>
              <a:t>   </a:t>
            </a: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Declare</a:t>
            </a:r>
            <a:r>
              <a:rPr lang="pt-BR" altLang="pt-BR" sz="2200" dirty="0">
                <a:latin typeface="Courier New" panose="02070309020205020404" pitchFamily="49" charset="0"/>
              </a:rPr>
              <a:t> SB, SL, DC: </a:t>
            </a:r>
            <a:r>
              <a:rPr lang="pt-BR" altLang="pt-BR" sz="22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Início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latin typeface="Courier New" panose="02070309020205020404" pitchFamily="49" charset="0"/>
              </a:rPr>
              <a:t>   ...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FimPrograma</a:t>
            </a:r>
            <a:endParaRPr lang="pt-BR" altLang="pt-BR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</a:endParaRPr>
          </a:p>
        </p:txBody>
      </p:sp>
      <p:sp>
        <p:nvSpPr>
          <p:cNvPr id="187401" name="Rectangle 9">
            <a:extLst>
              <a:ext uri="{FF2B5EF4-FFF2-40B4-BE49-F238E27FC236}">
                <a16:creationId xmlns:a16="http://schemas.microsoft.com/office/drawing/2014/main" id="{319A4B20-74EC-4C2D-BDB8-222A0CAAE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" y="4262518"/>
            <a:ext cx="4841875" cy="22066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2" name="Balão de Fala: Retângulo com Cantos Arredondados 1">
            <a:extLst>
              <a:ext uri="{FF2B5EF4-FFF2-40B4-BE49-F238E27FC236}">
                <a16:creationId xmlns:a16="http://schemas.microsoft.com/office/drawing/2014/main" id="{FE9B8D3F-A077-4ACA-895B-F8EE40195D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8833" y="4432837"/>
            <a:ext cx="3602873" cy="970547"/>
          </a:xfrm>
          <a:prstGeom prst="wedgeRoundRectCallout">
            <a:avLst>
              <a:gd name="adj1" fmla="val -115107"/>
              <a:gd name="adj2" fmla="val -4441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1600" u="sng" dirty="0"/>
              <a:t>Nota</a:t>
            </a:r>
            <a:r>
              <a:rPr lang="pt-BR" altLang="pt-BR" sz="1600" dirty="0"/>
              <a:t>: Por exigência de programação, as declarações de </a:t>
            </a:r>
            <a:r>
              <a:rPr lang="pt-BR" altLang="pt-BR" sz="1600" b="1" dirty="0"/>
              <a:t>constantes</a:t>
            </a:r>
            <a:r>
              <a:rPr lang="pt-BR" altLang="pt-BR" sz="1600" dirty="0"/>
              <a:t> devem vir ANTES das declarações de </a:t>
            </a:r>
            <a:r>
              <a:rPr lang="pt-BR" altLang="pt-BR" sz="1600" b="1" dirty="0"/>
              <a:t>variáveis</a:t>
            </a:r>
            <a:r>
              <a:rPr lang="pt-BR" altLang="pt-BR" sz="1600" dirty="0"/>
              <a:t>.</a:t>
            </a:r>
          </a:p>
        </p:txBody>
      </p:sp>
      <p:pic>
        <p:nvPicPr>
          <p:cNvPr id="5" name="Aula 06 - Slide 04">
            <a:hlinkClick r:id="" action="ppaction://media"/>
            <a:extLst>
              <a:ext uri="{FF2B5EF4-FFF2-40B4-BE49-F238E27FC236}">
                <a16:creationId xmlns:a16="http://schemas.microsoft.com/office/drawing/2014/main" id="{6A972541-4B1C-43F8-A7AB-9E5B16CB4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3977" y="588294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7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7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7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87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73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73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7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2000"/>
                                        <p:tgtEl>
                                          <p:spTgt spid="187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87396" grpId="0"/>
      <p:bldP spid="187398" grpId="0"/>
      <p:bldP spid="187399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3" name="Text Box 5">
            <a:extLst>
              <a:ext uri="{FF2B5EF4-FFF2-40B4-BE49-F238E27FC236}">
                <a16:creationId xmlns:a16="http://schemas.microsoft.com/office/drawing/2014/main" id="{8EACF7A2-670C-4CAC-8E70-AD5DCBFEE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948490"/>
            <a:ext cx="8859838" cy="830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Executar o processo de obter o salário líquido de um funcionário após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BR" altLang="pt-BR" sz="2400" dirty="0"/>
              <a:t>descontar a contribuição para o INSS:</a:t>
            </a:r>
          </a:p>
        </p:txBody>
      </p:sp>
      <p:sp>
        <p:nvSpPr>
          <p:cNvPr id="186374" name="Rectangle 6">
            <a:extLst>
              <a:ext uri="{FF2B5EF4-FFF2-40B4-BE49-F238E27FC236}">
                <a16:creationId xmlns:a16="http://schemas.microsoft.com/office/drawing/2014/main" id="{B994DAC7-EABD-45CB-ACA2-6EDD8ACE4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92100" y="-23143"/>
            <a:ext cx="8597900" cy="711200"/>
          </a:xfrm>
        </p:spPr>
        <p:txBody>
          <a:bodyPr/>
          <a:lstStyle/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86375" name="Line 7">
            <a:extLst>
              <a:ext uri="{FF2B5EF4-FFF2-40B4-BE49-F238E27FC236}">
                <a16:creationId xmlns:a16="http://schemas.microsoft.com/office/drawing/2014/main" id="{7685A09B-15FC-484F-838C-11466D036A5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87305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186377" name="Text Box 9">
            <a:extLst>
              <a:ext uri="{FF2B5EF4-FFF2-40B4-BE49-F238E27FC236}">
                <a16:creationId xmlns:a16="http://schemas.microsoft.com/office/drawing/2014/main" id="{0BF6EA53-8899-4B9C-989F-1C27602AF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820" y="2378075"/>
            <a:ext cx="8491538" cy="3708400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Programa</a:t>
            </a:r>
            <a:r>
              <a:rPr lang="pt-BR" altLang="pt-BR" sz="2100" dirty="0">
                <a:latin typeface="Courier New" panose="02070309020205020404" pitchFamily="49" charset="0"/>
              </a:rPr>
              <a:t> </a:t>
            </a:r>
            <a:r>
              <a:rPr lang="pt-BR" altLang="pt-BR" sz="20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altLang="pt-BR" sz="2100" dirty="0">
                <a:solidFill>
                  <a:srgbClr val="FF6600"/>
                </a:solidFill>
                <a:latin typeface="Courier New" panose="02070309020205020404" pitchFamily="49" charset="0"/>
              </a:rPr>
              <a:t>CalculaSalario</a:t>
            </a:r>
            <a:r>
              <a:rPr lang="pt-BR" altLang="pt-BR" sz="20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altLang="pt-BR" sz="2100" dirty="0">
              <a:solidFill>
                <a:srgbClr val="FF6600"/>
              </a:solidFill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b="1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Declare</a:t>
            </a:r>
            <a:r>
              <a:rPr lang="pt-BR" altLang="pt-BR" sz="2100" dirty="0">
                <a:latin typeface="Courier New" panose="02070309020205020404" pitchFamily="49" charset="0"/>
              </a:rPr>
              <a:t> SB, SL, DC, PD: </a:t>
            </a:r>
            <a:r>
              <a:rPr lang="pt-BR" altLang="pt-BR" sz="22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Início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Escreva</a:t>
            </a:r>
            <a:r>
              <a:rPr lang="pt-BR" altLang="pt-BR" sz="2100" dirty="0">
                <a:latin typeface="Courier New" panose="02070309020205020404" pitchFamily="49" charset="0"/>
              </a:rPr>
              <a:t>(</a:t>
            </a:r>
            <a:r>
              <a:rPr lang="pt-BR" altLang="pt-BR" sz="2100" dirty="0">
                <a:solidFill>
                  <a:srgbClr val="FF6600"/>
                </a:solidFill>
                <a:latin typeface="Courier New" panose="02070309020205020404" pitchFamily="49" charset="0"/>
              </a:rPr>
              <a:t>"Entre com o salário bruto: "</a:t>
            </a:r>
            <a:r>
              <a:rPr lang="pt-BR" altLang="pt-BR" sz="2100" dirty="0">
                <a:latin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Leia</a:t>
            </a:r>
            <a:r>
              <a:rPr lang="pt-BR" altLang="pt-BR" sz="2100" dirty="0">
                <a:latin typeface="Courier New" panose="02070309020205020404" pitchFamily="49" charset="0"/>
              </a:rPr>
              <a:t>(SB)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Escreva</a:t>
            </a:r>
            <a:r>
              <a:rPr lang="pt-BR" altLang="pt-BR" sz="2100" dirty="0">
                <a:latin typeface="Courier New" panose="02070309020205020404" pitchFamily="49" charset="0"/>
              </a:rPr>
              <a:t>(</a:t>
            </a:r>
            <a:r>
              <a:rPr lang="pt-BR" altLang="pt-BR" sz="2100" dirty="0">
                <a:solidFill>
                  <a:srgbClr val="FF6600"/>
                </a:solidFill>
                <a:latin typeface="Courier New" panose="02070309020205020404" pitchFamily="49" charset="0"/>
              </a:rPr>
              <a:t>"Entre com o percentual de desconto: "</a:t>
            </a:r>
            <a:r>
              <a:rPr lang="pt-BR" altLang="pt-BR" sz="2100" dirty="0">
                <a:latin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Leia</a:t>
            </a:r>
            <a:r>
              <a:rPr lang="pt-BR" altLang="pt-BR" sz="2100" dirty="0">
                <a:latin typeface="Courier New" panose="02070309020205020404" pitchFamily="49" charset="0"/>
              </a:rPr>
              <a:t>(PD)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DC </a:t>
            </a: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←</a:t>
            </a:r>
            <a:r>
              <a:rPr lang="pt-BR" altLang="pt-BR" sz="2100" dirty="0">
                <a:latin typeface="Courier New" panose="02070309020205020404" pitchFamily="49" charset="0"/>
                <a:cs typeface="Times New Roman" panose="02020603050405020304" pitchFamily="18" charset="0"/>
              </a:rPr>
              <a:t> SB*(PD/100)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  <a:cs typeface="Times New Roman" panose="02020603050405020304" pitchFamily="18" charset="0"/>
              </a:rPr>
              <a:t>   SL </a:t>
            </a:r>
            <a:r>
              <a:rPr lang="pt-BR" altLang="pt-BR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←</a:t>
            </a:r>
            <a:r>
              <a:rPr lang="pt-BR" altLang="pt-BR" sz="2100" dirty="0">
                <a:latin typeface="Courier New" panose="02070309020205020404" pitchFamily="49" charset="0"/>
              </a:rPr>
              <a:t> SB – DC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dirty="0">
                <a:latin typeface="Courier New" panose="02070309020205020404" pitchFamily="49" charset="0"/>
              </a:rPr>
              <a:t>   </a:t>
            </a: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EscrevaLn</a:t>
            </a:r>
            <a:r>
              <a:rPr lang="pt-BR" altLang="pt-BR" sz="2100" dirty="0">
                <a:latin typeface="Courier New" panose="02070309020205020404" pitchFamily="49" charset="0"/>
              </a:rPr>
              <a:t>(</a:t>
            </a:r>
            <a:r>
              <a:rPr lang="pt-BR" altLang="pt-BR" sz="2100" dirty="0">
                <a:solidFill>
                  <a:srgbClr val="FF6600"/>
                </a:solidFill>
                <a:latin typeface="Courier New" panose="02070309020205020404" pitchFamily="49" charset="0"/>
              </a:rPr>
              <a:t>"Salário líquido: "</a:t>
            </a:r>
            <a:r>
              <a:rPr lang="pt-BR" altLang="pt-BR" sz="2100" dirty="0">
                <a:latin typeface="Courier New" panose="02070309020205020404" pitchFamily="49" charset="0"/>
              </a:rPr>
              <a:t>, SL)</a:t>
            </a:r>
          </a:p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2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</a:rPr>
              <a:t>FimPrograma</a:t>
            </a: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F65E4FDB-B696-43F3-97F3-258B75B86A3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82575" y="3568700"/>
            <a:ext cx="398463" cy="0"/>
          </a:xfrm>
          <a:prstGeom prst="line">
            <a:avLst/>
          </a:prstGeom>
          <a:noFill/>
          <a:ln w="12700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0AEAFAF4-6D21-4960-B128-72E6DA95021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82575" y="5486400"/>
            <a:ext cx="398463" cy="0"/>
          </a:xfrm>
          <a:prstGeom prst="line">
            <a:avLst/>
          </a:prstGeom>
          <a:noFill/>
          <a:ln w="12700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39C611E3-A9D8-427B-ACD8-2AD83285EBE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82575" y="3568700"/>
            <a:ext cx="0" cy="19177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Balão de Fala: Retângulo com Cantos Arredondados 6">
            <a:extLst>
              <a:ext uri="{FF2B5EF4-FFF2-40B4-BE49-F238E27FC236}">
                <a16:creationId xmlns:a16="http://schemas.microsoft.com/office/drawing/2014/main" id="{46B1AD43-0946-4C5E-ACAB-585D22FC3E5D}"/>
              </a:ext>
            </a:extLst>
          </p:cNvPr>
          <p:cNvSpPr/>
          <p:nvPr/>
        </p:nvSpPr>
        <p:spPr bwMode="auto">
          <a:xfrm>
            <a:off x="2388854" y="6184817"/>
            <a:ext cx="2197100" cy="476250"/>
          </a:xfrm>
          <a:prstGeom prst="wedgeRoundRectCallout">
            <a:avLst>
              <a:gd name="adj1" fmla="val -136990"/>
              <a:gd name="adj2" fmla="val -590447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dirty="0"/>
              <a:t>Espaço da </a:t>
            </a: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Indentação</a:t>
            </a:r>
          </a:p>
        </p:txBody>
      </p:sp>
      <p:sp>
        <p:nvSpPr>
          <p:cNvPr id="2" name="Balão de Fala: Retângulo com Cantos Arredondados 1">
            <a:extLst>
              <a:ext uri="{FF2B5EF4-FFF2-40B4-BE49-F238E27FC236}">
                <a16:creationId xmlns:a16="http://schemas.microsoft.com/office/drawing/2014/main" id="{FA503128-A83D-4B91-A215-1E5166874F6D}"/>
              </a:ext>
            </a:extLst>
          </p:cNvPr>
          <p:cNvSpPr/>
          <p:nvPr/>
        </p:nvSpPr>
        <p:spPr bwMode="auto">
          <a:xfrm>
            <a:off x="2011864" y="1900238"/>
            <a:ext cx="914400" cy="407987"/>
          </a:xfrm>
          <a:prstGeom prst="wedgeRoundRectCallout">
            <a:avLst>
              <a:gd name="adj1" fmla="val -34213"/>
              <a:gd name="adj2" fmla="val 168189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salBruto</a:t>
            </a:r>
          </a:p>
        </p:txBody>
      </p:sp>
      <p:sp>
        <p:nvSpPr>
          <p:cNvPr id="15" name="Balão de Fala: Retângulo com Cantos Arredondados 14">
            <a:extLst>
              <a:ext uri="{FF2B5EF4-FFF2-40B4-BE49-F238E27FC236}">
                <a16:creationId xmlns:a16="http://schemas.microsoft.com/office/drawing/2014/main" id="{6634A947-4522-490E-ABDE-F902D6C99777}"/>
              </a:ext>
            </a:extLst>
          </p:cNvPr>
          <p:cNvSpPr/>
          <p:nvPr/>
        </p:nvSpPr>
        <p:spPr bwMode="auto">
          <a:xfrm>
            <a:off x="3209925" y="1900238"/>
            <a:ext cx="806450" cy="407987"/>
          </a:xfrm>
          <a:prstGeom prst="wedgeRoundRectCallout">
            <a:avLst>
              <a:gd name="adj1" fmla="val -93037"/>
              <a:gd name="adj2" fmla="val 168189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salLiq</a:t>
            </a:r>
          </a:p>
        </p:txBody>
      </p:sp>
      <p:sp>
        <p:nvSpPr>
          <p:cNvPr id="16" name="Balão de Fala: Retângulo com Cantos Arredondados 15">
            <a:extLst>
              <a:ext uri="{FF2B5EF4-FFF2-40B4-BE49-F238E27FC236}">
                <a16:creationId xmlns:a16="http://schemas.microsoft.com/office/drawing/2014/main" id="{7691C37D-D44D-45F0-ACDA-A2B1B4E6F85A}"/>
              </a:ext>
            </a:extLst>
          </p:cNvPr>
          <p:cNvSpPr/>
          <p:nvPr/>
        </p:nvSpPr>
        <p:spPr bwMode="auto">
          <a:xfrm>
            <a:off x="4294188" y="1928813"/>
            <a:ext cx="1003300" cy="407987"/>
          </a:xfrm>
          <a:prstGeom prst="wedgeRoundRectCallout">
            <a:avLst>
              <a:gd name="adj1" fmla="val -123208"/>
              <a:gd name="adj2" fmla="val 174480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desconto</a:t>
            </a:r>
          </a:p>
        </p:txBody>
      </p:sp>
      <p:sp>
        <p:nvSpPr>
          <p:cNvPr id="17" name="Balão de Fala: Retângulo com Cantos Arredondados 16">
            <a:extLst>
              <a:ext uri="{FF2B5EF4-FFF2-40B4-BE49-F238E27FC236}">
                <a16:creationId xmlns:a16="http://schemas.microsoft.com/office/drawing/2014/main" id="{0E10C300-506E-4669-955C-CD709F751789}"/>
              </a:ext>
            </a:extLst>
          </p:cNvPr>
          <p:cNvSpPr/>
          <p:nvPr/>
        </p:nvSpPr>
        <p:spPr bwMode="auto">
          <a:xfrm>
            <a:off x="5559258" y="1946192"/>
            <a:ext cx="1022350" cy="407987"/>
          </a:xfrm>
          <a:prstGeom prst="wedgeRoundRectCallout">
            <a:avLst>
              <a:gd name="adj1" fmla="val -180356"/>
              <a:gd name="adj2" fmla="val 172593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percDesc</a:t>
            </a:r>
          </a:p>
        </p:txBody>
      </p:sp>
      <p:pic>
        <p:nvPicPr>
          <p:cNvPr id="12" name="Aula 06 - slide 05">
            <a:hlinkClick r:id="" action="ppaction://media"/>
            <a:extLst>
              <a:ext uri="{FF2B5EF4-FFF2-40B4-BE49-F238E27FC236}">
                <a16:creationId xmlns:a16="http://schemas.microsoft.com/office/drawing/2014/main" id="{F54EC981-2348-4D88-939F-4B455F1D7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93767" y="5891003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6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6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6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6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50"/>
                            </p:stCondLst>
                            <p:childTnLst>
                              <p:par>
                                <p:cTn id="40" presetID="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75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25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5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75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86373" grpId="0"/>
      <p:bldP spid="186374" grpId="0"/>
      <p:bldP spid="186377" grpId="0"/>
      <p:bldP spid="7" grpId="0" animBg="1"/>
      <p:bldP spid="2" grpId="0" animBg="1"/>
      <p:bldP spid="15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A4201E0-B55F-4D0F-A8ED-EFD1C5FEEDBC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18215"/>
            <a:ext cx="7772400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8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CB4E1476-5BCE-477D-AEBD-E4E493FD8D9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35849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BE5705E-110D-4649-848A-103A8D2DD6C6}"/>
              </a:ext>
            </a:extLst>
          </p:cNvPr>
          <p:cNvSpPr txBox="1"/>
          <p:nvPr/>
        </p:nvSpPr>
        <p:spPr>
          <a:xfrm>
            <a:off x="1597025" y="1054100"/>
            <a:ext cx="6121400" cy="544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Programa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MaiorDeTres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sz="1800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num1, num2, num3, maior: </a:t>
            </a:r>
            <a:r>
              <a:rPr lang="pt-BR" sz="18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Início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"Digite o primeiro número: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(num1)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"Digite o segundo número: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(num2)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"Digite o terceiro número: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Leia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(num3)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(num1&gt;num2)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maior </a:t>
            </a:r>
            <a:r>
              <a:rPr lang="en-US" altLang="pt-BR" sz="1800" b="1" dirty="0">
                <a:cs typeface="Times New Roman" panose="02020603050405020304" pitchFamily="18" charset="0"/>
              </a:rPr>
              <a:t>← 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num1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Senão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maior </a:t>
            </a:r>
            <a:r>
              <a:rPr lang="en-US" altLang="pt-BR" sz="1800" b="1" dirty="0">
                <a:cs typeface="Times New Roman" panose="02020603050405020304" pitchFamily="18" charset="0"/>
              </a:rPr>
              <a:t>←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num2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(Num3&gt;maior) 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Então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maior </a:t>
            </a:r>
            <a:r>
              <a:rPr lang="en-US" altLang="pt-BR" sz="1800" b="1" dirty="0">
                <a:cs typeface="Times New Roman" panose="02020603050405020304" pitchFamily="18" charset="0"/>
              </a:rPr>
              <a:t>← 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num3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FimSe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"Maior número: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maior)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BABB9C1-F7E5-451C-8F64-2C619C0B44C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712913" y="2062163"/>
            <a:ext cx="403225" cy="0"/>
          </a:xfrm>
          <a:prstGeom prst="line">
            <a:avLst/>
          </a:prstGeom>
          <a:noFill/>
          <a:ln w="9525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8DF2229F-DD08-4319-97FB-F2D71871A37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70113" y="4006850"/>
            <a:ext cx="403225" cy="0"/>
          </a:xfrm>
          <a:prstGeom prst="line">
            <a:avLst/>
          </a:prstGeom>
          <a:noFill/>
          <a:ln w="9525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516A9197-3156-46D3-955B-13380D57F18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711576" y="5926138"/>
            <a:ext cx="403225" cy="0"/>
          </a:xfrm>
          <a:prstGeom prst="line">
            <a:avLst/>
          </a:prstGeom>
          <a:noFill/>
          <a:ln w="9525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29F3CD6-4C12-4647-92D9-38563D30EE5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60588" y="4562475"/>
            <a:ext cx="403225" cy="0"/>
          </a:xfrm>
          <a:prstGeom prst="line">
            <a:avLst/>
          </a:prstGeom>
          <a:noFill/>
          <a:ln w="9525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DE3E8AE5-AB7F-4ACB-97CF-35E4F8D060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60588" y="5387975"/>
            <a:ext cx="403225" cy="0"/>
          </a:xfrm>
          <a:prstGeom prst="line">
            <a:avLst/>
          </a:prstGeom>
          <a:noFill/>
          <a:ln w="9525" algn="ctr">
            <a:solidFill>
              <a:srgbClr val="FFFF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E95A0AB-7072-4B8C-B42A-1D04B4E892E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703388" y="2035175"/>
            <a:ext cx="0" cy="3935413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Balão de Fala: Retângulo com Cantos Arredondados 16">
            <a:extLst>
              <a:ext uri="{FF2B5EF4-FFF2-40B4-BE49-F238E27FC236}">
                <a16:creationId xmlns:a16="http://schemas.microsoft.com/office/drawing/2014/main" id="{F1FC4C19-057F-47E1-89D3-C9DD2D181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8114" y="3673642"/>
            <a:ext cx="2527300" cy="998538"/>
          </a:xfrm>
          <a:prstGeom prst="wedgeRoundRectCallout">
            <a:avLst>
              <a:gd name="adj1" fmla="val -145862"/>
              <a:gd name="adj2" fmla="val 175113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FF00"/>
            </a:solidFill>
            <a:round/>
            <a:headEnd/>
            <a:tailEnd/>
          </a:ln>
          <a:effectLst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pt-BR" alt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EscrevaLn</a:t>
            </a:r>
            <a:r>
              <a:rPr lang="pt-BR" altLang="pt-BR" sz="1600" dirty="0"/>
              <a:t> ==&gt; Escreve a informação e em seguida salta uma linha</a:t>
            </a:r>
          </a:p>
        </p:txBody>
      </p:sp>
      <p:pic>
        <p:nvPicPr>
          <p:cNvPr id="5" name="aula 06 - Slide 06">
            <a:hlinkClick r:id="" action="ppaction://media"/>
            <a:extLst>
              <a:ext uri="{FF2B5EF4-FFF2-40B4-BE49-F238E27FC236}">
                <a16:creationId xmlns:a16="http://schemas.microsoft.com/office/drawing/2014/main" id="{1FAE8F50-37FD-40E5-9C23-480B2F9FED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1789" y="619287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712915A-290E-4B99-98DA-78DD860CE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3" y="2269961"/>
            <a:ext cx="4071937" cy="330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AEA7630-C435-4C73-B5AD-F3CF32264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088" y="2269961"/>
            <a:ext cx="4527550" cy="3306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F17B8A48-6F7A-4E17-8055-6DE1D99A9E22}"/>
              </a:ext>
            </a:extLst>
          </p:cNvPr>
          <p:cNvSpPr txBox="1">
            <a:spLocks noChangeArrowheads="1"/>
          </p:cNvSpPr>
          <p:nvPr/>
        </p:nvSpPr>
        <p:spPr>
          <a:xfrm>
            <a:off x="106363" y="26236"/>
            <a:ext cx="8326437" cy="68262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Uso da mensagem de leitura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1" name="Line 6">
            <a:extLst>
              <a:ext uri="{FF2B5EF4-FFF2-40B4-BE49-F238E27FC236}">
                <a16:creationId xmlns:a16="http://schemas.microsoft.com/office/drawing/2014/main" id="{8B241B79-9350-4D08-B2C2-438075DBAB38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178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12" name="Balão de Fala: Retângulo com Cantos Arredondados 11">
            <a:extLst>
              <a:ext uri="{FF2B5EF4-FFF2-40B4-BE49-F238E27FC236}">
                <a16:creationId xmlns:a16="http://schemas.microsoft.com/office/drawing/2014/main" id="{D936E496-637A-4FA2-9F96-D46D83C7CAC8}"/>
              </a:ext>
            </a:extLst>
          </p:cNvPr>
          <p:cNvSpPr/>
          <p:nvPr/>
        </p:nvSpPr>
        <p:spPr bwMode="auto">
          <a:xfrm>
            <a:off x="923925" y="1201738"/>
            <a:ext cx="1792288" cy="546100"/>
          </a:xfrm>
          <a:prstGeom prst="wedgeRoundRectCallout">
            <a:avLst>
              <a:gd name="adj1" fmla="val -16434"/>
              <a:gd name="adj2" fmla="val 136661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</a:t>
            </a:r>
            <a:r>
              <a:rPr lang="pt-BR" sz="1600" b="1" dirty="0"/>
              <a:t> a mensagem</a:t>
            </a:r>
          </a:p>
        </p:txBody>
      </p:sp>
      <p:sp>
        <p:nvSpPr>
          <p:cNvPr id="13" name="Balão de Fala: Retângulo com Cantos Arredondados 12">
            <a:extLst>
              <a:ext uri="{FF2B5EF4-FFF2-40B4-BE49-F238E27FC236}">
                <a16:creationId xmlns:a16="http://schemas.microsoft.com/office/drawing/2014/main" id="{DCCF8567-B4E4-4D26-978E-A65A59241406}"/>
              </a:ext>
            </a:extLst>
          </p:cNvPr>
          <p:cNvSpPr/>
          <p:nvPr/>
        </p:nvSpPr>
        <p:spPr bwMode="auto">
          <a:xfrm>
            <a:off x="5818188" y="1257300"/>
            <a:ext cx="1792287" cy="547688"/>
          </a:xfrm>
          <a:prstGeom prst="wedgeRoundRectCallout">
            <a:avLst>
              <a:gd name="adj1" fmla="val -23323"/>
              <a:gd name="adj2" fmla="val 135194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pt-BR" sz="1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</a:t>
            </a:r>
            <a:r>
              <a:rPr lang="pt-BR" sz="1600" b="1" dirty="0"/>
              <a:t> a mensagem</a:t>
            </a:r>
          </a:p>
        </p:txBody>
      </p:sp>
      <p:pic>
        <p:nvPicPr>
          <p:cNvPr id="4" name="Aula 06 - Slide 07">
            <a:hlinkClick r:id="" action="ppaction://media"/>
            <a:extLst>
              <a:ext uri="{FF2B5EF4-FFF2-40B4-BE49-F238E27FC236}">
                <a16:creationId xmlns:a16="http://schemas.microsoft.com/office/drawing/2014/main" id="{C0C450D2-BD5F-46A7-9FCD-BF85B9382F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90019" y="5897561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" grpId="0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EE41CAC8-FE7A-489C-9BB2-4CF345444444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7353"/>
            <a:ext cx="7772400" cy="71755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0" name="Line 6">
            <a:extLst>
              <a:ext uri="{FF2B5EF4-FFF2-40B4-BE49-F238E27FC236}">
                <a16:creationId xmlns:a16="http://schemas.microsoft.com/office/drawing/2014/main" id="{E943C333-A69F-40CD-99D3-51EEBCCF202A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87723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18724CA-F3AA-431A-8FDD-98EBBE545E66}"/>
              </a:ext>
            </a:extLst>
          </p:cNvPr>
          <p:cNvSpPr txBox="1"/>
          <p:nvPr/>
        </p:nvSpPr>
        <p:spPr>
          <a:xfrm>
            <a:off x="206375" y="1194387"/>
            <a:ext cx="4083050" cy="42465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Programa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"Soma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DezPriPares1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sz="1800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j, n: </a:t>
            </a:r>
            <a:r>
              <a:rPr lang="pt-BR" sz="18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par, soma: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Início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soma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par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2</a:t>
            </a:r>
            <a:endParaRPr lang="pt-BR" alt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  <a:endParaRPr lang="pt-BR" altLang="pt-B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j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1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Enquanto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(j&lt;=n) 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Faça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	soma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s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oma </a:t>
            </a:r>
            <a:r>
              <a:rPr lang="en-US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par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	par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par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2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j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j + 1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FimEnquanto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"Soma: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pt-BR" sz="18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939A813-C05E-4765-9061-16EFF625AF77}"/>
              </a:ext>
            </a:extLst>
          </p:cNvPr>
          <p:cNvSpPr txBox="1"/>
          <p:nvPr/>
        </p:nvSpPr>
        <p:spPr>
          <a:xfrm>
            <a:off x="4437063" y="1194387"/>
            <a:ext cx="4087812" cy="4340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Programa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"Soma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DezPriPares2</a:t>
            </a:r>
            <a:r>
              <a:rPr lang="pt-BR" altLang="pt-BR" sz="18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sz="1800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j, n: </a:t>
            </a:r>
            <a:r>
              <a:rPr lang="pt-BR" sz="18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par, soma: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Início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par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 </a:t>
            </a:r>
            <a:r>
              <a:rPr lang="en-US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10</a:t>
            </a:r>
          </a:p>
          <a:p>
            <a:pPr>
              <a:tabLst>
                <a:tab pos="447675" algn="l"/>
              </a:tabLst>
              <a:defRPr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j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1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Repita 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  		Soma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s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oma </a:t>
            </a:r>
            <a:r>
              <a:rPr lang="en-US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par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	par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par </a:t>
            </a:r>
            <a:r>
              <a:rPr lang="pt-BR" alt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2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j </a:t>
            </a:r>
            <a:r>
              <a:rPr lang="en-US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j + 1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AtéQue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(j&gt;n)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18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alt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18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"Soma: "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pt-BR" sz="18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</a:p>
        </p:txBody>
      </p:sp>
      <p:sp>
        <p:nvSpPr>
          <p:cNvPr id="17414" name="Retângulo 12">
            <a:extLst>
              <a:ext uri="{FF2B5EF4-FFF2-40B4-BE49-F238E27FC236}">
                <a16:creationId xmlns:a16="http://schemas.microsoft.com/office/drawing/2014/main" id="{517E47A7-2CB1-4379-AA45-13D739CFA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400" y="2359612"/>
            <a:ext cx="1311275" cy="1049337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7415" name="Retângulo 13">
            <a:extLst>
              <a:ext uri="{FF2B5EF4-FFF2-40B4-BE49-F238E27FC236}">
                <a16:creationId xmlns:a16="http://schemas.microsoft.com/office/drawing/2014/main" id="{4C72A8B4-8248-446C-B4F3-D7BFC3C1B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400" y="3462924"/>
            <a:ext cx="2889250" cy="1335088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7416" name="Retângulo 14">
            <a:extLst>
              <a:ext uri="{FF2B5EF4-FFF2-40B4-BE49-F238E27FC236}">
                <a16:creationId xmlns:a16="http://schemas.microsoft.com/office/drawing/2014/main" id="{A6EE371B-1CE8-4E1F-80B3-1265468B9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400" y="1508712"/>
            <a:ext cx="3105150" cy="582612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7417" name="Retângulo 15">
            <a:extLst>
              <a:ext uri="{FF2B5EF4-FFF2-40B4-BE49-F238E27FC236}">
                <a16:creationId xmlns:a16="http://schemas.microsoft.com/office/drawing/2014/main" id="{E7BBB9D9-BF51-48D2-9C83-710ABD10CD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8075" y="3462924"/>
            <a:ext cx="2890838" cy="1335088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12AB1E0-A543-4B9C-A5C2-6043B66E9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2364374"/>
            <a:ext cx="1311275" cy="1049338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sp>
        <p:nvSpPr>
          <p:cNvPr id="14" name="Retângulo 14">
            <a:extLst>
              <a:ext uri="{FF2B5EF4-FFF2-40B4-BE49-F238E27FC236}">
                <a16:creationId xmlns:a16="http://schemas.microsoft.com/office/drawing/2014/main" id="{5C63477E-6346-4A84-90D5-CDAAD31F7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1475" y="1508712"/>
            <a:ext cx="3053430" cy="582612"/>
          </a:xfrm>
          <a:prstGeom prst="rect">
            <a:avLst/>
          </a:prstGeom>
          <a:noFill/>
          <a:ln w="9525" algn="ctr">
            <a:solidFill>
              <a:srgbClr val="FF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pt-BR" altLang="pt-BR" sz="2400" dirty="0"/>
          </a:p>
        </p:txBody>
      </p:sp>
      <p:pic>
        <p:nvPicPr>
          <p:cNvPr id="2" name="aula 06 - Slide 08">
            <a:hlinkClick r:id="" action="ppaction://media"/>
            <a:extLst>
              <a:ext uri="{FF2B5EF4-FFF2-40B4-BE49-F238E27FC236}">
                <a16:creationId xmlns:a16="http://schemas.microsoft.com/office/drawing/2014/main" id="{FB05E06D-6B0A-42B5-A31B-AB93A8A931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8039" y="5880853"/>
            <a:ext cx="609600" cy="6096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CB047F9-67E0-481F-AB52-191D31AE69DB}"/>
              </a:ext>
            </a:extLst>
          </p:cNvPr>
          <p:cNvSpPr txBox="1"/>
          <p:nvPr/>
        </p:nvSpPr>
        <p:spPr>
          <a:xfrm>
            <a:off x="272717" y="5959642"/>
            <a:ext cx="7496604" cy="4616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pt-BR" u="sng" dirty="0" err="1">
                <a:solidFill>
                  <a:srgbClr val="FFFF00"/>
                </a:solidFill>
              </a:rPr>
              <a:t>Obs</a:t>
            </a:r>
            <a:r>
              <a:rPr lang="pt-BR" dirty="0">
                <a:solidFill>
                  <a:srgbClr val="FFFF00"/>
                </a:solidFill>
              </a:rPr>
              <a:t>: Aqui foi considerado o </a:t>
            </a:r>
            <a:r>
              <a:rPr lang="pt-BR" b="1" dirty="0">
                <a:solidFill>
                  <a:srgbClr val="FFFF00"/>
                </a:solidFill>
              </a:rPr>
              <a:t>2</a:t>
            </a:r>
            <a:r>
              <a:rPr lang="pt-BR" dirty="0">
                <a:solidFill>
                  <a:srgbClr val="FFFF00"/>
                </a:solidFill>
              </a:rPr>
              <a:t> como o primeiro número par.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69D4508-AC3E-4185-B28B-AF7E6AB205E6}"/>
              </a:ext>
            </a:extLst>
          </p:cNvPr>
          <p:cNvSpPr/>
          <p:nvPr/>
        </p:nvSpPr>
        <p:spPr bwMode="auto">
          <a:xfrm>
            <a:off x="272716" y="5945021"/>
            <a:ext cx="7504625" cy="461665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4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750"/>
                            </p:stCondLst>
                            <p:childTnLst>
                              <p:par>
                                <p:cTn id="66" presetID="16" presetClass="entr" presetSubtype="2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1" grpId="0"/>
      <p:bldP spid="12" grpId="0"/>
      <p:bldP spid="17414" grpId="0" animBg="1"/>
      <p:bldP spid="17415" grpId="0" animBg="1"/>
      <p:bldP spid="17416" grpId="0" animBg="1"/>
      <p:bldP spid="17417" grpId="0" animBg="1"/>
      <p:bldP spid="13" grpId="0" animBg="1"/>
      <p:bldP spid="14" grpId="0" animBg="1"/>
      <p:bldP spid="3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CF0E33E-60AE-46D5-9817-FD5DB25372C5}"/>
              </a:ext>
            </a:extLst>
          </p:cNvPr>
          <p:cNvSpPr txBox="1">
            <a:spLocks noChangeArrowheads="1"/>
          </p:cNvSpPr>
          <p:nvPr/>
        </p:nvSpPr>
        <p:spPr>
          <a:xfrm>
            <a:off x="660400" y="15374"/>
            <a:ext cx="7772400" cy="71755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r>
              <a:rPr lang="en-US" altLang="pt-BR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Exemplo</a:t>
            </a:r>
            <a:endParaRPr lang="pt-BR" altLang="pt-BR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Line 6">
            <a:extLst>
              <a:ext uri="{FF2B5EF4-FFF2-40B4-BE49-F238E27FC236}">
                <a16:creationId xmlns:a16="http://schemas.microsoft.com/office/drawing/2014/main" id="{75A396DE-B5B4-4A29-B34D-CC9E73C4DBD6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711786"/>
            <a:ext cx="914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A62A77-B7C7-4423-ACBF-90AC719EA295}"/>
              </a:ext>
            </a:extLst>
          </p:cNvPr>
          <p:cNvSpPr txBox="1"/>
          <p:nvPr/>
        </p:nvSpPr>
        <p:spPr>
          <a:xfrm>
            <a:off x="1470025" y="1449388"/>
            <a:ext cx="5029200" cy="40941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Programa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2000" dirty="0">
                <a:solidFill>
                  <a:srgbClr val="FF6600"/>
                </a:solidFill>
                <a:latin typeface="Courier New" panose="02070309020205020404" pitchFamily="49" charset="0"/>
              </a:rPr>
              <a:t>"Soma</a:t>
            </a:r>
            <a:r>
              <a:rPr lang="pt-BR" sz="20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DezPriPares</a:t>
            </a:r>
            <a:r>
              <a:rPr lang="pt-BR" altLang="pt-BR" sz="2000" dirty="0">
                <a:solidFill>
                  <a:srgbClr val="FF6600"/>
                </a:solidFill>
                <a:latin typeface="Courier New" panose="02070309020205020404" pitchFamily="49" charset="0"/>
              </a:rPr>
              <a:t>"</a:t>
            </a:r>
            <a:endParaRPr lang="pt-BR" sz="2000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j, n, par, soma: </a:t>
            </a:r>
            <a:r>
              <a:rPr lang="pt-BR" sz="2000" b="1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inteiro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Início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tabLst>
                <a:tab pos="447675" algn="l"/>
              </a:tabLst>
              <a:defRPr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	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par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Times New Roman" panose="02020603050405020304" pitchFamily="18" charset="0"/>
              </a:rPr>
              <a:t> 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</a:t>
            </a:r>
            <a:r>
              <a:rPr lang="en-US" altLang="pt-BR" sz="2000" dirty="0">
                <a:cs typeface="Times New Roman" panose="02020603050405020304" pitchFamily="18" charset="0"/>
              </a:rPr>
              <a:t>2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pt-BR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endParaRPr lang="pt-B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447675" algn="l"/>
              </a:tabLst>
              <a:defRPr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	Para 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De 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Até 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Faça</a:t>
            </a:r>
          </a:p>
          <a:p>
            <a:pPr>
              <a:tabLst>
                <a:tab pos="447675" algn="l"/>
              </a:tabLst>
              <a:defRPr/>
            </a:pPr>
            <a:r>
              <a:rPr lang="pt-BR" sz="20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20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 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 </a:t>
            </a:r>
            <a:r>
              <a:rPr lang="en-US" altLang="pt-BR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par</a:t>
            </a:r>
          </a:p>
          <a:p>
            <a:pPr>
              <a:tabLst>
                <a:tab pos="447675" algn="l"/>
              </a:tabLst>
              <a:defRPr/>
            </a:pP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par 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←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par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tabLst>
                <a:tab pos="447675" algn="l"/>
              </a:tabLst>
              <a:defRPr/>
            </a:pPr>
            <a:r>
              <a:rPr lang="en-US" alt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FimPara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2000" b="1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EscrevaLn</a:t>
            </a:r>
            <a:r>
              <a:rPr lang="pt-BR" alt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pt-BR" sz="2000" dirty="0">
                <a:solidFill>
                  <a:srgbClr val="FF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"Soma: "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pt-BR" sz="20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soma</a:t>
            </a:r>
            <a:r>
              <a:rPr lang="pt-BR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tabLst>
                <a:tab pos="447675" algn="l"/>
              </a:tabLst>
              <a:defRPr/>
            </a:pPr>
            <a:r>
              <a:rPr lang="pt-BR" alt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FimPrograma</a:t>
            </a:r>
            <a:endParaRPr lang="pt-B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aula 06 - Slide 09">
            <a:hlinkClick r:id="" action="ppaction://media"/>
            <a:extLst>
              <a:ext uri="{FF2B5EF4-FFF2-40B4-BE49-F238E27FC236}">
                <a16:creationId xmlns:a16="http://schemas.microsoft.com/office/drawing/2014/main" id="{F164ABF0-12EB-42F1-B7DF-747E3CF2AF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08735" y="5883442"/>
            <a:ext cx="609600" cy="6096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6AFF9AC-5447-49F9-8471-CCE4630EFD80}"/>
              </a:ext>
            </a:extLst>
          </p:cNvPr>
          <p:cNvSpPr/>
          <p:nvPr/>
        </p:nvSpPr>
        <p:spPr bwMode="auto">
          <a:xfrm>
            <a:off x="1965158" y="3617495"/>
            <a:ext cx="3497179" cy="1203158"/>
          </a:xfrm>
          <a:prstGeom prst="rect">
            <a:avLst/>
          </a:prstGeom>
          <a:noFill/>
          <a:ln w="9525" cap="flat" cmpd="sng" algn="ctr">
            <a:solidFill>
              <a:srgbClr val="FFFF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4" grpId="0"/>
      <p:bldP spid="6" grpId="0" animBg="1"/>
    </p:bldLst>
  </p:timing>
</p:sld>
</file>

<file path=ppt/theme/theme1.xml><?xml version="1.0" encoding="utf-8"?>
<a:theme xmlns:a="http://schemas.openxmlformats.org/drawingml/2006/main" name="Apresentação em branc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presentação em branc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Apresentação em br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presentação em branc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presentação em branc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C:\Arquivos de programas\Microsoft Office\Modelos\Apresentação em branco.pot</Template>
  <TotalTime>4598</TotalTime>
  <Words>1548</Words>
  <Application>Microsoft Office PowerPoint</Application>
  <PresentationFormat>Apresentação na tela (4:3)</PresentationFormat>
  <Paragraphs>250</Paragraphs>
  <Slides>15</Slides>
  <Notes>1</Notes>
  <HiddenSlides>0</HiddenSlides>
  <MMClips>15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Courier New</vt:lpstr>
      <vt:lpstr>Monotype Corsiva</vt:lpstr>
      <vt:lpstr>Times New Roman</vt:lpstr>
      <vt:lpstr>Zurich BT</vt:lpstr>
      <vt:lpstr>Apresentação em branco</vt:lpstr>
      <vt:lpstr>Apresentação do PowerPoint</vt:lpstr>
      <vt:lpstr>Apresentação do PowerPoint</vt:lpstr>
      <vt:lpstr>Apresentação do PowerPoint</vt:lpstr>
      <vt:lpstr>Exemplo de uso de constantes </vt:lpstr>
      <vt:lpstr>Exemplo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problema da comunicação Homem x Máquina</dc:title>
  <dc:creator>Luz</dc:creator>
  <cp:lastModifiedBy>Usuario</cp:lastModifiedBy>
  <cp:revision>1150</cp:revision>
  <dcterms:created xsi:type="dcterms:W3CDTF">2001-07-05T13:40:54Z</dcterms:created>
  <dcterms:modified xsi:type="dcterms:W3CDTF">2022-03-16T14:16:43Z</dcterms:modified>
</cp:coreProperties>
</file>

<file path=docProps/thumbnail.jpeg>
</file>